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6"/>
  </p:notesMasterIdLst>
  <p:sldIdLst>
    <p:sldId id="4699" r:id="rId2"/>
    <p:sldId id="257" r:id="rId3"/>
    <p:sldId id="4619" r:id="rId4"/>
    <p:sldId id="4613" r:id="rId5"/>
    <p:sldId id="269" r:id="rId6"/>
    <p:sldId id="4615" r:id="rId7"/>
    <p:sldId id="4616" r:id="rId8"/>
    <p:sldId id="270" r:id="rId9"/>
    <p:sldId id="4688" r:id="rId10"/>
    <p:sldId id="4687" r:id="rId11"/>
    <p:sldId id="4701" r:id="rId12"/>
    <p:sldId id="4702" r:id="rId13"/>
    <p:sldId id="4703" r:id="rId14"/>
    <p:sldId id="4620" r:id="rId15"/>
    <p:sldId id="4695" r:id="rId16"/>
    <p:sldId id="4622" r:id="rId17"/>
    <p:sldId id="4631" r:id="rId18"/>
    <p:sldId id="4623" r:id="rId19"/>
    <p:sldId id="4624" r:id="rId20"/>
    <p:sldId id="4625" r:id="rId21"/>
    <p:sldId id="4632" r:id="rId22"/>
    <p:sldId id="4626" r:id="rId23"/>
    <p:sldId id="4627" r:id="rId24"/>
    <p:sldId id="4634" r:id="rId25"/>
    <p:sldId id="4628" r:id="rId26"/>
    <p:sldId id="4629" r:id="rId27"/>
    <p:sldId id="4630" r:id="rId28"/>
    <p:sldId id="4636" r:id="rId29"/>
    <p:sldId id="4635" r:id="rId30"/>
    <p:sldId id="4637" r:id="rId31"/>
    <p:sldId id="4638" r:id="rId32"/>
    <p:sldId id="4639" r:id="rId33"/>
    <p:sldId id="4640" r:id="rId34"/>
    <p:sldId id="4641" r:id="rId35"/>
    <p:sldId id="4642" r:id="rId36"/>
    <p:sldId id="4645" r:id="rId37"/>
    <p:sldId id="4644" r:id="rId38"/>
    <p:sldId id="4646" r:id="rId39"/>
    <p:sldId id="4647" r:id="rId40"/>
    <p:sldId id="4648" r:id="rId41"/>
    <p:sldId id="4649" r:id="rId42"/>
    <p:sldId id="4650" r:id="rId43"/>
    <p:sldId id="4651" r:id="rId44"/>
    <p:sldId id="4652" r:id="rId45"/>
    <p:sldId id="4653" r:id="rId46"/>
    <p:sldId id="4654" r:id="rId47"/>
    <p:sldId id="4655" r:id="rId48"/>
    <p:sldId id="4656" r:id="rId49"/>
    <p:sldId id="4657" r:id="rId50"/>
    <p:sldId id="4658" r:id="rId51"/>
    <p:sldId id="4659" r:id="rId52"/>
    <p:sldId id="4660" r:id="rId53"/>
    <p:sldId id="4662" r:id="rId54"/>
    <p:sldId id="4663" r:id="rId55"/>
    <p:sldId id="4664" r:id="rId56"/>
    <p:sldId id="4666" r:id="rId57"/>
    <p:sldId id="4667" r:id="rId58"/>
    <p:sldId id="4668" r:id="rId59"/>
    <p:sldId id="4670" r:id="rId60"/>
    <p:sldId id="4669" r:id="rId61"/>
    <p:sldId id="4671" r:id="rId62"/>
    <p:sldId id="4672" r:id="rId63"/>
    <p:sldId id="4673" r:id="rId64"/>
    <p:sldId id="4674" r:id="rId65"/>
    <p:sldId id="4675" r:id="rId66"/>
    <p:sldId id="4676" r:id="rId67"/>
    <p:sldId id="4677" r:id="rId68"/>
    <p:sldId id="4678" r:id="rId69"/>
    <p:sldId id="4692" r:id="rId70"/>
    <p:sldId id="4693" r:id="rId71"/>
    <p:sldId id="4691" r:id="rId72"/>
    <p:sldId id="4697" r:id="rId73"/>
    <p:sldId id="4700" r:id="rId74"/>
    <p:sldId id="4680" r:id="rId75"/>
  </p:sldIdLst>
  <p:sldSz cx="9144000" cy="5143500" type="screen16x9"/>
  <p:notesSz cx="6797675" cy="9928225"/>
  <p:defaultTextStyle>
    <a:defPPr>
      <a:defRPr lang="es-C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9F99"/>
    <a:srgbClr val="214488"/>
    <a:srgbClr val="BECD45"/>
    <a:srgbClr val="00A0A1"/>
    <a:srgbClr val="64E15D"/>
    <a:srgbClr val="204389"/>
    <a:srgbClr val="214389"/>
    <a:srgbClr val="214489"/>
    <a:srgbClr val="204388"/>
    <a:srgbClr val="2E7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2" autoAdjust="0"/>
    <p:restoredTop sz="94745"/>
  </p:normalViewPr>
  <p:slideViewPr>
    <p:cSldViewPr snapToGrid="0" snapToObjects="1">
      <p:cViewPr varScale="1">
        <p:scale>
          <a:sx n="119" d="100"/>
          <a:sy n="119" d="100"/>
        </p:scale>
        <p:origin x="1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02D8EA-F680-4C09-ABE8-DED2F6DF0D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17D20C7-972D-42B8-975E-86221E78A939}">
      <dgm:prSet phldrT="[Texto]" custT="1"/>
      <dgm:spPr>
        <a:xfrm>
          <a:off x="387536" y="262164"/>
          <a:ext cx="6228212" cy="524602"/>
        </a:xfr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2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Oportunidad en la presentación de la rendición de cuentas</a:t>
          </a:r>
        </a:p>
      </dgm:t>
    </dgm:pt>
    <dgm:pt modelId="{25E15758-481F-4FD4-8C58-C4C636C086BF}" type="parTrans" cxnId="{95661C61-0E74-42A5-B7C5-AFC72628C7E7}">
      <dgm:prSet/>
      <dgm:spPr/>
      <dgm:t>
        <a:bodyPr/>
        <a:lstStyle/>
        <a:p>
          <a:endParaRPr lang="es-ES"/>
        </a:p>
      </dgm:t>
    </dgm:pt>
    <dgm:pt modelId="{46080CFD-A40D-451F-921D-86E24AEBE821}" type="sibTrans" cxnId="{95661C61-0E74-42A5-B7C5-AFC72628C7E7}">
      <dgm:prSet/>
      <dgm:spPr>
        <a:xfrm>
          <a:off x="-3854470" y="-591928"/>
          <a:ext cx="4593909" cy="4593909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s-ES"/>
        </a:p>
      </dgm:t>
    </dgm:pt>
    <dgm:pt modelId="{9E80F00D-B530-463E-9027-33642A735592}">
      <dgm:prSet phldrT="[Texto]" custT="1"/>
      <dgm:spPr>
        <a:xfrm>
          <a:off x="688303" y="1049204"/>
          <a:ext cx="5927445" cy="524602"/>
        </a:xfrm>
        <a:solidFill>
          <a:srgbClr val="BECD4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2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Disponibilidad en línea de los expedientes de rendición de cuentas</a:t>
          </a:r>
        </a:p>
      </dgm:t>
    </dgm:pt>
    <dgm:pt modelId="{E764F84F-8BE9-40BF-A78F-D43F38DBF06B}" type="parTrans" cxnId="{8044F8A3-EE28-44BB-AF3E-12D30D9C32E8}">
      <dgm:prSet/>
      <dgm:spPr/>
      <dgm:t>
        <a:bodyPr/>
        <a:lstStyle/>
        <a:p>
          <a:endParaRPr lang="es-ES"/>
        </a:p>
      </dgm:t>
    </dgm:pt>
    <dgm:pt modelId="{82969220-A00B-450D-B110-A5756F055583}" type="sibTrans" cxnId="{8044F8A3-EE28-44BB-AF3E-12D30D9C32E8}">
      <dgm:prSet/>
      <dgm:spPr/>
      <dgm:t>
        <a:bodyPr/>
        <a:lstStyle/>
        <a:p>
          <a:endParaRPr lang="es-ES"/>
        </a:p>
      </dgm:t>
    </dgm:pt>
    <dgm:pt modelId="{A0407FA6-E0D1-4EAF-AD4A-F25829CA80E2}">
      <dgm:prSet phldrT="[Texto]" custT="1"/>
      <dgm:spPr>
        <a:xfrm>
          <a:off x="688303" y="1836244"/>
          <a:ext cx="5927445" cy="524602"/>
        </a:xfrm>
        <a:solidFill>
          <a:srgbClr val="469F99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2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Ahorro en costo de almacenaje y transporte de la documentación </a:t>
          </a:r>
        </a:p>
      </dgm:t>
    </dgm:pt>
    <dgm:pt modelId="{1954490E-1946-4228-AD8C-067EBDAB4C43}" type="parTrans" cxnId="{DADACDFC-1CAF-4249-9642-9619ABAD5B49}">
      <dgm:prSet/>
      <dgm:spPr/>
      <dgm:t>
        <a:bodyPr/>
        <a:lstStyle/>
        <a:p>
          <a:endParaRPr lang="es-ES"/>
        </a:p>
      </dgm:t>
    </dgm:pt>
    <dgm:pt modelId="{DAE03EBB-A3C2-4689-9524-BD21A583C422}" type="sibTrans" cxnId="{DADACDFC-1CAF-4249-9642-9619ABAD5B49}">
      <dgm:prSet/>
      <dgm:spPr/>
      <dgm:t>
        <a:bodyPr/>
        <a:lstStyle/>
        <a:p>
          <a:endParaRPr lang="es-ES"/>
        </a:p>
      </dgm:t>
    </dgm:pt>
    <dgm:pt modelId="{753F7979-7273-43E0-9DA8-58768D944963}">
      <dgm:prSet phldrT="[Texto]" custT="1"/>
      <dgm:spPr>
        <a:xfrm>
          <a:off x="387536" y="2623284"/>
          <a:ext cx="6228212" cy="524602"/>
        </a:xfrm>
        <a:solidFill>
          <a:srgbClr val="BECD4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just"/>
          <a:r>
            <a:rPr lang="es-ES" sz="20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Facilita el proceso de monitoreo, control de proyectos y revisión de la rendiciones de cuentas</a:t>
          </a:r>
        </a:p>
      </dgm:t>
    </dgm:pt>
    <dgm:pt modelId="{082DCCEF-DC99-4C48-8B41-3C26E5074573}" type="parTrans" cxnId="{B27508C1-F7D4-4653-BFD6-F20C28613CF0}">
      <dgm:prSet/>
      <dgm:spPr/>
      <dgm:t>
        <a:bodyPr/>
        <a:lstStyle/>
        <a:p>
          <a:endParaRPr lang="es-ES"/>
        </a:p>
      </dgm:t>
    </dgm:pt>
    <dgm:pt modelId="{EC3383DD-87C4-4ECB-B756-821B9B3EB9DC}" type="sibTrans" cxnId="{B27508C1-F7D4-4653-BFD6-F20C28613CF0}">
      <dgm:prSet/>
      <dgm:spPr/>
      <dgm:t>
        <a:bodyPr/>
        <a:lstStyle/>
        <a:p>
          <a:endParaRPr lang="es-ES"/>
        </a:p>
      </dgm:t>
    </dgm:pt>
    <dgm:pt modelId="{FA79ADC5-0A19-4D9C-A703-5C357F52985B}" type="pres">
      <dgm:prSet presAssocID="{FC02D8EA-F680-4C09-ABE8-DED2F6DF0D52}" presName="Name0" presStyleCnt="0">
        <dgm:presLayoutVars>
          <dgm:chMax val="7"/>
          <dgm:chPref val="7"/>
          <dgm:dir/>
        </dgm:presLayoutVars>
      </dgm:prSet>
      <dgm:spPr/>
    </dgm:pt>
    <dgm:pt modelId="{9C63391E-2DAA-4F4C-9341-47F3769D52F6}" type="pres">
      <dgm:prSet presAssocID="{FC02D8EA-F680-4C09-ABE8-DED2F6DF0D52}" presName="Name1" presStyleCnt="0"/>
      <dgm:spPr/>
    </dgm:pt>
    <dgm:pt modelId="{1E324D61-22C6-4293-9EAC-42576431FB91}" type="pres">
      <dgm:prSet presAssocID="{FC02D8EA-F680-4C09-ABE8-DED2F6DF0D52}" presName="cycle" presStyleCnt="0"/>
      <dgm:spPr/>
    </dgm:pt>
    <dgm:pt modelId="{0DAB220D-B51B-4668-8EF8-15A94A911B12}" type="pres">
      <dgm:prSet presAssocID="{FC02D8EA-F680-4C09-ABE8-DED2F6DF0D52}" presName="srcNode" presStyleLbl="node1" presStyleIdx="0" presStyleCnt="4"/>
      <dgm:spPr/>
    </dgm:pt>
    <dgm:pt modelId="{4EF1EAD4-AB4D-49FD-B643-6B1C777A38B1}" type="pres">
      <dgm:prSet presAssocID="{FC02D8EA-F680-4C09-ABE8-DED2F6DF0D52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470"/>
          </a:avLst>
        </a:prstGeom>
      </dgm:spPr>
    </dgm:pt>
    <dgm:pt modelId="{4FB67BC7-08A1-465A-BEC4-10CA4F0AEA05}" type="pres">
      <dgm:prSet presAssocID="{FC02D8EA-F680-4C09-ABE8-DED2F6DF0D52}" presName="extraNode" presStyleLbl="node1" presStyleIdx="0" presStyleCnt="4"/>
      <dgm:spPr/>
    </dgm:pt>
    <dgm:pt modelId="{7728BFDA-A08D-4D9A-82C9-D6BB0EB7CF4E}" type="pres">
      <dgm:prSet presAssocID="{FC02D8EA-F680-4C09-ABE8-DED2F6DF0D52}" presName="dstNode" presStyleLbl="node1" presStyleIdx="0" presStyleCnt="4"/>
      <dgm:spPr/>
    </dgm:pt>
    <dgm:pt modelId="{4CD00FEC-CE1C-4EDC-AC23-E08F72975E81}" type="pres">
      <dgm:prSet presAssocID="{753F7979-7273-43E0-9DA8-58768D944963}" presName="text_1" presStyleLbl="node1" presStyleIdx="0" presStyleCnt="4">
        <dgm:presLayoutVars>
          <dgm:bulletEnabled val="1"/>
        </dgm:presLayoutVars>
      </dgm:prSet>
      <dgm:spPr/>
    </dgm:pt>
    <dgm:pt modelId="{AC3946E4-B370-42E5-9F63-7BFAE51BAB1D}" type="pres">
      <dgm:prSet presAssocID="{753F7979-7273-43E0-9DA8-58768D944963}" presName="accent_1" presStyleCnt="0"/>
      <dgm:spPr/>
    </dgm:pt>
    <dgm:pt modelId="{C62C7ADD-3A7E-411A-A166-75991BC98BCA}" type="pres">
      <dgm:prSet presAssocID="{753F7979-7273-43E0-9DA8-58768D944963}" presName="accentRepeatNode" presStyleLbl="solidFgAcc1" presStyleIdx="0" presStyleCnt="4" custScaleY="106501" custLinFactNeighborX="-5256" custLinFactNeighborY="-1267"/>
      <dgm:spPr>
        <a:xfrm>
          <a:off x="44066" y="2630445"/>
          <a:ext cx="655752" cy="65575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EA20E29C-603C-4066-8291-7F9AD7DF10B1}" type="pres">
      <dgm:prSet presAssocID="{417D20C7-972D-42B8-975E-86221E78A939}" presName="text_2" presStyleLbl="node1" presStyleIdx="1" presStyleCnt="4">
        <dgm:presLayoutVars>
          <dgm:bulletEnabled val="1"/>
        </dgm:presLayoutVars>
      </dgm:prSet>
      <dgm:spPr/>
    </dgm:pt>
    <dgm:pt modelId="{EA0070D0-BA1C-4ECB-8E46-23E69885E0F9}" type="pres">
      <dgm:prSet presAssocID="{417D20C7-972D-42B8-975E-86221E78A939}" presName="accent_2" presStyleCnt="0"/>
      <dgm:spPr/>
    </dgm:pt>
    <dgm:pt modelId="{3D8EA597-A99A-4EA4-AB16-A604C2C0DAE7}" type="pres">
      <dgm:prSet presAssocID="{417D20C7-972D-42B8-975E-86221E78A939}" presName="accentRepeatNode" presStyleLbl="solidFgAcc1" presStyleIdx="1" presStyleCnt="4"/>
      <dgm:spPr>
        <a:xfrm>
          <a:off x="59659" y="196589"/>
          <a:ext cx="655752" cy="655752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2980EA9C-3D27-433C-8CBC-3CD3E66F414E}" type="pres">
      <dgm:prSet presAssocID="{A0407FA6-E0D1-4EAF-AD4A-F25829CA80E2}" presName="text_3" presStyleLbl="node1" presStyleIdx="2" presStyleCnt="4">
        <dgm:presLayoutVars>
          <dgm:bulletEnabled val="1"/>
        </dgm:presLayoutVars>
      </dgm:prSet>
      <dgm:spPr/>
    </dgm:pt>
    <dgm:pt modelId="{839506F2-50BB-4F19-8BAB-6F6F214A9B5B}" type="pres">
      <dgm:prSet presAssocID="{A0407FA6-E0D1-4EAF-AD4A-F25829CA80E2}" presName="accent_3" presStyleCnt="0"/>
      <dgm:spPr/>
    </dgm:pt>
    <dgm:pt modelId="{95A9A7C1-BAE7-472A-A72D-18E64D27EE8B}" type="pres">
      <dgm:prSet presAssocID="{A0407FA6-E0D1-4EAF-AD4A-F25829CA80E2}" presName="accentRepeatNode" presStyleLbl="solidFgAcc1" presStyleIdx="2" presStyleCnt="4" custScaleY="114345" custLinFactNeighborX="-1122" custLinFactNeighborY="-7423"/>
      <dgm:spPr>
        <a:xfrm>
          <a:off x="360426" y="1770669"/>
          <a:ext cx="655752" cy="655752"/>
        </a:xfrm>
        <a:prstGeom prst="ellipse">
          <a:avLst/>
        </a:prstGeom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15970141-F176-4E3D-B5AC-1A0F59D0304B}" type="pres">
      <dgm:prSet presAssocID="{9E80F00D-B530-463E-9027-33642A735592}" presName="text_4" presStyleLbl="node1" presStyleIdx="3" presStyleCnt="4">
        <dgm:presLayoutVars>
          <dgm:bulletEnabled val="1"/>
        </dgm:presLayoutVars>
      </dgm:prSet>
      <dgm:spPr/>
    </dgm:pt>
    <dgm:pt modelId="{41D77738-A25A-46F1-84AA-C195178A812C}" type="pres">
      <dgm:prSet presAssocID="{9E80F00D-B530-463E-9027-33642A735592}" presName="accent_4" presStyleCnt="0"/>
      <dgm:spPr/>
    </dgm:pt>
    <dgm:pt modelId="{6CA14660-AF65-4D78-AC25-C9674463888C}" type="pres">
      <dgm:prSet presAssocID="{9E80F00D-B530-463E-9027-33642A735592}" presName="accentRepeatNode" presStyleLbl="solidFgAcc1" presStyleIdx="3" presStyleCnt="4" custLinFactNeighborX="-6911" custLinFactNeighborY="-8787"/>
      <dgm:spPr>
        <a:xfrm>
          <a:off x="360426" y="983629"/>
          <a:ext cx="655752" cy="655752"/>
        </a:xfrm>
        <a:prstGeom prst="ellipse">
          <a:avLst/>
        </a:prstGeom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</dgm:ptLst>
  <dgm:cxnLst>
    <dgm:cxn modelId="{EEB8B013-F773-48E2-A125-81F48A835525}" type="presOf" srcId="{EC3383DD-87C4-4ECB-B756-821B9B3EB9DC}" destId="{4EF1EAD4-AB4D-49FD-B643-6B1C777A38B1}" srcOrd="0" destOrd="0" presId="urn:microsoft.com/office/officeart/2008/layout/VerticalCurvedList"/>
    <dgm:cxn modelId="{1F961435-2143-4C2C-810D-939954BDB3FB}" type="presOf" srcId="{417D20C7-972D-42B8-975E-86221E78A939}" destId="{EA20E29C-603C-4066-8291-7F9AD7DF10B1}" srcOrd="0" destOrd="0" presId="urn:microsoft.com/office/officeart/2008/layout/VerticalCurvedList"/>
    <dgm:cxn modelId="{95661C61-0E74-42A5-B7C5-AFC72628C7E7}" srcId="{FC02D8EA-F680-4C09-ABE8-DED2F6DF0D52}" destId="{417D20C7-972D-42B8-975E-86221E78A939}" srcOrd="1" destOrd="0" parTransId="{25E15758-481F-4FD4-8C58-C4C636C086BF}" sibTransId="{46080CFD-A40D-451F-921D-86E24AEBE821}"/>
    <dgm:cxn modelId="{FD5DB885-DC11-4484-A817-6ECA439EA521}" type="presOf" srcId="{753F7979-7273-43E0-9DA8-58768D944963}" destId="{4CD00FEC-CE1C-4EDC-AC23-E08F72975E81}" srcOrd="0" destOrd="0" presId="urn:microsoft.com/office/officeart/2008/layout/VerticalCurvedList"/>
    <dgm:cxn modelId="{1B6C6B8C-18DE-4CBB-AAC9-B4E4843B10FF}" type="presOf" srcId="{FC02D8EA-F680-4C09-ABE8-DED2F6DF0D52}" destId="{FA79ADC5-0A19-4D9C-A703-5C357F52985B}" srcOrd="0" destOrd="0" presId="urn:microsoft.com/office/officeart/2008/layout/VerticalCurvedList"/>
    <dgm:cxn modelId="{3597988D-0D3C-4C2C-AE81-E5589247E56A}" type="presOf" srcId="{9E80F00D-B530-463E-9027-33642A735592}" destId="{15970141-F176-4E3D-B5AC-1A0F59D0304B}" srcOrd="0" destOrd="0" presId="urn:microsoft.com/office/officeart/2008/layout/VerticalCurvedList"/>
    <dgm:cxn modelId="{8044F8A3-EE28-44BB-AF3E-12D30D9C32E8}" srcId="{FC02D8EA-F680-4C09-ABE8-DED2F6DF0D52}" destId="{9E80F00D-B530-463E-9027-33642A735592}" srcOrd="3" destOrd="0" parTransId="{E764F84F-8BE9-40BF-A78F-D43F38DBF06B}" sibTransId="{82969220-A00B-450D-B110-A5756F055583}"/>
    <dgm:cxn modelId="{8E2E1BB8-023A-4FBD-A6B1-F4EA9D5598ED}" type="presOf" srcId="{A0407FA6-E0D1-4EAF-AD4A-F25829CA80E2}" destId="{2980EA9C-3D27-433C-8CBC-3CD3E66F414E}" srcOrd="0" destOrd="0" presId="urn:microsoft.com/office/officeart/2008/layout/VerticalCurvedList"/>
    <dgm:cxn modelId="{B27508C1-F7D4-4653-BFD6-F20C28613CF0}" srcId="{FC02D8EA-F680-4C09-ABE8-DED2F6DF0D52}" destId="{753F7979-7273-43E0-9DA8-58768D944963}" srcOrd="0" destOrd="0" parTransId="{082DCCEF-DC99-4C48-8B41-3C26E5074573}" sibTransId="{EC3383DD-87C4-4ECB-B756-821B9B3EB9DC}"/>
    <dgm:cxn modelId="{DADACDFC-1CAF-4249-9642-9619ABAD5B49}" srcId="{FC02D8EA-F680-4C09-ABE8-DED2F6DF0D52}" destId="{A0407FA6-E0D1-4EAF-AD4A-F25829CA80E2}" srcOrd="2" destOrd="0" parTransId="{1954490E-1946-4228-AD8C-067EBDAB4C43}" sibTransId="{DAE03EBB-A3C2-4689-9524-BD21A583C422}"/>
    <dgm:cxn modelId="{ADFFFD35-2558-4660-B007-25FB421D610C}" type="presParOf" srcId="{FA79ADC5-0A19-4D9C-A703-5C357F52985B}" destId="{9C63391E-2DAA-4F4C-9341-47F3769D52F6}" srcOrd="0" destOrd="0" presId="urn:microsoft.com/office/officeart/2008/layout/VerticalCurvedList"/>
    <dgm:cxn modelId="{7607A977-9674-4778-9C33-65D3AEEA0DE3}" type="presParOf" srcId="{9C63391E-2DAA-4F4C-9341-47F3769D52F6}" destId="{1E324D61-22C6-4293-9EAC-42576431FB91}" srcOrd="0" destOrd="0" presId="urn:microsoft.com/office/officeart/2008/layout/VerticalCurvedList"/>
    <dgm:cxn modelId="{EB6A2D66-8C09-4C6C-8008-CFBF6AF0D964}" type="presParOf" srcId="{1E324D61-22C6-4293-9EAC-42576431FB91}" destId="{0DAB220D-B51B-4668-8EF8-15A94A911B12}" srcOrd="0" destOrd="0" presId="urn:microsoft.com/office/officeart/2008/layout/VerticalCurvedList"/>
    <dgm:cxn modelId="{4A7CF99E-5516-49AF-B1BA-8E7A942BFCAA}" type="presParOf" srcId="{1E324D61-22C6-4293-9EAC-42576431FB91}" destId="{4EF1EAD4-AB4D-49FD-B643-6B1C777A38B1}" srcOrd="1" destOrd="0" presId="urn:microsoft.com/office/officeart/2008/layout/VerticalCurvedList"/>
    <dgm:cxn modelId="{75613887-E581-4373-8942-71B3891F4F13}" type="presParOf" srcId="{1E324D61-22C6-4293-9EAC-42576431FB91}" destId="{4FB67BC7-08A1-465A-BEC4-10CA4F0AEA05}" srcOrd="2" destOrd="0" presId="urn:microsoft.com/office/officeart/2008/layout/VerticalCurvedList"/>
    <dgm:cxn modelId="{206CB836-6F08-4B21-9B69-A8868B186FFC}" type="presParOf" srcId="{1E324D61-22C6-4293-9EAC-42576431FB91}" destId="{7728BFDA-A08D-4D9A-82C9-D6BB0EB7CF4E}" srcOrd="3" destOrd="0" presId="urn:microsoft.com/office/officeart/2008/layout/VerticalCurvedList"/>
    <dgm:cxn modelId="{4C6D3C86-77E3-4E79-AFAE-BCA567BD7A50}" type="presParOf" srcId="{9C63391E-2DAA-4F4C-9341-47F3769D52F6}" destId="{4CD00FEC-CE1C-4EDC-AC23-E08F72975E81}" srcOrd="1" destOrd="0" presId="urn:microsoft.com/office/officeart/2008/layout/VerticalCurvedList"/>
    <dgm:cxn modelId="{CF7E7E4E-BA4E-424D-AE4D-ADCC045B6524}" type="presParOf" srcId="{9C63391E-2DAA-4F4C-9341-47F3769D52F6}" destId="{AC3946E4-B370-42E5-9F63-7BFAE51BAB1D}" srcOrd="2" destOrd="0" presId="urn:microsoft.com/office/officeart/2008/layout/VerticalCurvedList"/>
    <dgm:cxn modelId="{2D00A52C-BB3E-4B20-983D-0FEB8B0572F5}" type="presParOf" srcId="{AC3946E4-B370-42E5-9F63-7BFAE51BAB1D}" destId="{C62C7ADD-3A7E-411A-A166-75991BC98BCA}" srcOrd="0" destOrd="0" presId="urn:microsoft.com/office/officeart/2008/layout/VerticalCurvedList"/>
    <dgm:cxn modelId="{86BB8732-E472-4EA7-A6A0-CDB3A30D592D}" type="presParOf" srcId="{9C63391E-2DAA-4F4C-9341-47F3769D52F6}" destId="{EA20E29C-603C-4066-8291-7F9AD7DF10B1}" srcOrd="3" destOrd="0" presId="urn:microsoft.com/office/officeart/2008/layout/VerticalCurvedList"/>
    <dgm:cxn modelId="{F97B9A7D-8030-436E-BC2E-6B1CC39BDF17}" type="presParOf" srcId="{9C63391E-2DAA-4F4C-9341-47F3769D52F6}" destId="{EA0070D0-BA1C-4ECB-8E46-23E69885E0F9}" srcOrd="4" destOrd="0" presId="urn:microsoft.com/office/officeart/2008/layout/VerticalCurvedList"/>
    <dgm:cxn modelId="{3D02924A-75C1-4D0D-B714-BE65043CA99F}" type="presParOf" srcId="{EA0070D0-BA1C-4ECB-8E46-23E69885E0F9}" destId="{3D8EA597-A99A-4EA4-AB16-A604C2C0DAE7}" srcOrd="0" destOrd="0" presId="urn:microsoft.com/office/officeart/2008/layout/VerticalCurvedList"/>
    <dgm:cxn modelId="{1DA23C3B-6AC1-4978-BC47-4581B8154053}" type="presParOf" srcId="{9C63391E-2DAA-4F4C-9341-47F3769D52F6}" destId="{2980EA9C-3D27-433C-8CBC-3CD3E66F414E}" srcOrd="5" destOrd="0" presId="urn:microsoft.com/office/officeart/2008/layout/VerticalCurvedList"/>
    <dgm:cxn modelId="{85DCB5C7-9856-465C-8C0E-A1C428F0B9EF}" type="presParOf" srcId="{9C63391E-2DAA-4F4C-9341-47F3769D52F6}" destId="{839506F2-50BB-4F19-8BAB-6F6F214A9B5B}" srcOrd="6" destOrd="0" presId="urn:microsoft.com/office/officeart/2008/layout/VerticalCurvedList"/>
    <dgm:cxn modelId="{98A2DADC-CAAD-4928-8E8E-CEEB77870509}" type="presParOf" srcId="{839506F2-50BB-4F19-8BAB-6F6F214A9B5B}" destId="{95A9A7C1-BAE7-472A-A72D-18E64D27EE8B}" srcOrd="0" destOrd="0" presId="urn:microsoft.com/office/officeart/2008/layout/VerticalCurvedList"/>
    <dgm:cxn modelId="{FE42C38E-8202-4168-9E29-1FB817B98B06}" type="presParOf" srcId="{9C63391E-2DAA-4F4C-9341-47F3769D52F6}" destId="{15970141-F176-4E3D-B5AC-1A0F59D0304B}" srcOrd="7" destOrd="0" presId="urn:microsoft.com/office/officeart/2008/layout/VerticalCurvedList"/>
    <dgm:cxn modelId="{D460C0C0-E2FF-4518-9586-E1F39E1E0FA1}" type="presParOf" srcId="{9C63391E-2DAA-4F4C-9341-47F3769D52F6}" destId="{41D77738-A25A-46F1-84AA-C195178A812C}" srcOrd="8" destOrd="0" presId="urn:microsoft.com/office/officeart/2008/layout/VerticalCurvedList"/>
    <dgm:cxn modelId="{49EADBC0-EE91-4755-94AA-1A5760A26EFD}" type="presParOf" srcId="{41D77738-A25A-46F1-84AA-C195178A812C}" destId="{6CA14660-AF65-4D78-AC25-C9674463888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1EAD4-AB4D-49FD-B643-6B1C777A38B1}">
      <dsp:nvSpPr>
        <dsp:cNvPr id="0" name=""/>
        <dsp:cNvSpPr/>
      </dsp:nvSpPr>
      <dsp:spPr>
        <a:xfrm>
          <a:off x="-4066079" y="-624099"/>
          <a:ext cx="4845286" cy="4845286"/>
        </a:xfrm>
        <a:prstGeom prst="blockArc">
          <a:avLst>
            <a:gd name="adj1" fmla="val 18900000"/>
            <a:gd name="adj2" fmla="val 2700000"/>
            <a:gd name="adj3" fmla="val 47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00FEC-CE1C-4EDC-AC23-E08F72975E81}">
      <dsp:nvSpPr>
        <dsp:cNvPr id="0" name=""/>
        <dsp:cNvSpPr/>
      </dsp:nvSpPr>
      <dsp:spPr>
        <a:xfrm>
          <a:off x="408298" y="276544"/>
          <a:ext cx="6204496" cy="553376"/>
        </a:xfrm>
        <a:prstGeom prst="rect">
          <a:avLst/>
        </a:prstGeom>
        <a:solidFill>
          <a:srgbClr val="BECD4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242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Facilita el proceso de monitoreo, control de proyectos y revisión de la rendiciones de cuentas</a:t>
          </a:r>
        </a:p>
      </dsp:txBody>
      <dsp:txXfrm>
        <a:off x="408298" y="276544"/>
        <a:ext cx="6204496" cy="553376"/>
      </dsp:txXfrm>
    </dsp:sp>
    <dsp:sp modelId="{C62C7ADD-3A7E-411A-A166-75991BC98BCA}">
      <dsp:nvSpPr>
        <dsp:cNvPr id="0" name=""/>
        <dsp:cNvSpPr/>
      </dsp:nvSpPr>
      <dsp:spPr>
        <a:xfrm>
          <a:off x="26081" y="176123"/>
          <a:ext cx="691720" cy="7366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20E29C-603C-4066-8291-7F9AD7DF10B1}">
      <dsp:nvSpPr>
        <dsp:cNvPr id="0" name=""/>
        <dsp:cNvSpPr/>
      </dsp:nvSpPr>
      <dsp:spPr>
        <a:xfrm>
          <a:off x="725561" y="1106752"/>
          <a:ext cx="5887233" cy="553376"/>
        </a:xfrm>
        <a:prstGeom prst="rect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242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Oportunidad en la presentación de la rendición de cuentas</a:t>
          </a:r>
        </a:p>
      </dsp:txBody>
      <dsp:txXfrm>
        <a:off x="725561" y="1106752"/>
        <a:ext cx="5887233" cy="553376"/>
      </dsp:txXfrm>
    </dsp:sp>
    <dsp:sp modelId="{3D8EA597-A99A-4EA4-AB16-A604C2C0DAE7}">
      <dsp:nvSpPr>
        <dsp:cNvPr id="0" name=""/>
        <dsp:cNvSpPr/>
      </dsp:nvSpPr>
      <dsp:spPr>
        <a:xfrm>
          <a:off x="379701" y="1037580"/>
          <a:ext cx="691720" cy="691720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0EA9C-3D27-433C-8CBC-3CD3E66F414E}">
      <dsp:nvSpPr>
        <dsp:cNvPr id="0" name=""/>
        <dsp:cNvSpPr/>
      </dsp:nvSpPr>
      <dsp:spPr>
        <a:xfrm>
          <a:off x="725561" y="1936959"/>
          <a:ext cx="5887233" cy="553376"/>
        </a:xfrm>
        <a:prstGeom prst="rect">
          <a:avLst/>
        </a:prstGeom>
        <a:solidFill>
          <a:srgbClr val="469F99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242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Ahorro en costo de almacenaje y transporte de la documentación </a:t>
          </a:r>
        </a:p>
      </dsp:txBody>
      <dsp:txXfrm>
        <a:off x="725561" y="1936959"/>
        <a:ext cx="5887233" cy="553376"/>
      </dsp:txXfrm>
    </dsp:sp>
    <dsp:sp modelId="{95A9A7C1-BAE7-472A-A72D-18E64D27EE8B}">
      <dsp:nvSpPr>
        <dsp:cNvPr id="0" name=""/>
        <dsp:cNvSpPr/>
      </dsp:nvSpPr>
      <dsp:spPr>
        <a:xfrm>
          <a:off x="371940" y="1766827"/>
          <a:ext cx="691720" cy="7909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70141-F176-4E3D-B5AC-1A0F59D0304B}">
      <dsp:nvSpPr>
        <dsp:cNvPr id="0" name=""/>
        <dsp:cNvSpPr/>
      </dsp:nvSpPr>
      <dsp:spPr>
        <a:xfrm>
          <a:off x="408298" y="2767167"/>
          <a:ext cx="6204496" cy="553376"/>
        </a:xfrm>
        <a:prstGeom prst="rect">
          <a:avLst/>
        </a:prstGeom>
        <a:solidFill>
          <a:srgbClr val="BECD4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242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Disponibilidad en línea de los expedientes de rendición de cuentas</a:t>
          </a:r>
        </a:p>
      </dsp:txBody>
      <dsp:txXfrm>
        <a:off x="408298" y="2767167"/>
        <a:ext cx="6204496" cy="553376"/>
      </dsp:txXfrm>
    </dsp:sp>
    <dsp:sp modelId="{6CA14660-AF65-4D78-AC25-C9674463888C}">
      <dsp:nvSpPr>
        <dsp:cNvPr id="0" name=""/>
        <dsp:cNvSpPr/>
      </dsp:nvSpPr>
      <dsp:spPr>
        <a:xfrm>
          <a:off x="14633" y="2637214"/>
          <a:ext cx="691720" cy="6917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F489-9CFA-8B44-83C2-ACE70D0A0FB3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168B5-BC89-524E-BDB5-50FE64E4FCB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20816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D168B5-BC89-524E-BDB5-50FE64E4FCB1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326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9651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8332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7657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18475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9798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1245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2906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45576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4154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7035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12474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677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6851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91756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000146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34646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65317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42674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49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24898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934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31625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517130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03327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75642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573888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0359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34109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486596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68426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59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63629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49310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7720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5138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527141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93980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51261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10155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11319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334257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68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349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10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32404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D168B5-BC89-524E-BDB5-50FE64E4FCB1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930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D168B5-BC89-524E-BDB5-50FE64E4FCB1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522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D168B5-BC89-524E-BDB5-50FE64E4FCB1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341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168B5-BC89-524E-BDB5-50FE64E4FCB1}" type="slidenum">
              <a:rPr lang="es-CL" smtClean="0"/>
              <a:t>31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12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141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480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791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6414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205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4400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0529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88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853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46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49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E000C-D571-404A-91BA-0B1C1F0EDD67}" type="datetimeFigureOut">
              <a:rPr lang="es-CL" smtClean="0"/>
              <a:t>21-07-2026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1FB9-1D73-254D-83E4-1BABF48B6EA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9227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ndicioncuentas.cl/portal/sitiosisrec/#preguntas-frecuent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www.rendicioncuentas.cl/portal/sitiosisrec/#bloque_rol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ndicioncuentas.cl/portal/sitiosisrec/#preguntas-frecuent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www.rendicioncuentas.cl/portal/sitiosisrec/#bloque_rol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4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g"/><Relationship Id="rId9" Type="http://schemas.microsoft.com/office/2007/relationships/diagramDrawing" Target="../diagrams/drawing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4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4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4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4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4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4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4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4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4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4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4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4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4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4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4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4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10.png"/><Relationship Id="rId4" Type="http://schemas.openxmlformats.org/officeDocument/2006/relationships/hyperlink" Target="http://www.rendicioncuentas.cl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hyperlink" Target="https://www.entidadacreditadora.gob.cl/entidades/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1B63794-06B1-FA4F-8BD2-FC3FDE1FCFC4}"/>
              </a:ext>
            </a:extLst>
          </p:cNvPr>
          <p:cNvSpPr/>
          <p:nvPr/>
        </p:nvSpPr>
        <p:spPr>
          <a:xfrm>
            <a:off x="0" y="0"/>
            <a:ext cx="9144000" cy="3667874"/>
          </a:xfrm>
          <a:prstGeom prst="rect">
            <a:avLst/>
          </a:prstGeom>
          <a:solidFill>
            <a:srgbClr val="2143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65EDC-7BE0-0147-8D4F-064C1A24EFFD}"/>
              </a:ext>
            </a:extLst>
          </p:cNvPr>
          <p:cNvSpPr txBox="1"/>
          <p:nvPr/>
        </p:nvSpPr>
        <p:spPr>
          <a:xfrm>
            <a:off x="2219218" y="1130006"/>
            <a:ext cx="66899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Presentación </a:t>
            </a:r>
            <a:r>
              <a:rPr kumimoji="0" lang="es-CL" sz="4400" b="1" i="0" u="none" strike="noStrike" kern="1200" cap="none" spc="0" normalizeH="0" baseline="0" noProof="0" dirty="0">
                <a:ln>
                  <a:noFill/>
                </a:ln>
                <a:solidFill>
                  <a:srgbClr val="00EFD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br>
              <a:rPr kumimoji="0" lang="es-CL" sz="4400" b="1" i="0" u="none" strike="noStrike" kern="1200" cap="none" spc="0" normalizeH="0" baseline="0" noProof="0" dirty="0">
                <a:ln>
                  <a:noFill/>
                </a:ln>
                <a:solidFill>
                  <a:srgbClr val="00EFD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srgbClr val="00EFD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48647D-366A-BC4D-AC58-95DBA16A2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41" y="342467"/>
            <a:ext cx="1545164" cy="22292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32075DB-CD9A-CF42-8635-EDBC3BFF0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660" y="3715174"/>
            <a:ext cx="2880527" cy="14023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B0B6FA7-34BF-3549-B4E2-1F14028FFB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02672" y="12984"/>
            <a:ext cx="2511143" cy="28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66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106881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Roles en la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Entidad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Otorgante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784" y="740036"/>
            <a:ext cx="1983469" cy="199265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6589068" y="217387"/>
            <a:ext cx="2263987" cy="3928586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584396" y="209293"/>
            <a:ext cx="2348508" cy="3928586"/>
          </a:xfrm>
          <a:prstGeom prst="rect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4032243" y="234452"/>
            <a:ext cx="15869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2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Encargado Otorgante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F4CF5D-CB0D-8745-8461-ED40EFB93662}"/>
              </a:ext>
            </a:extLst>
          </p:cNvPr>
          <p:cNvSpPr/>
          <p:nvPr/>
        </p:nvSpPr>
        <p:spPr>
          <a:xfrm>
            <a:off x="7087243" y="205572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Lectura</a:t>
            </a:r>
            <a:r>
              <a:rPr kumimoji="0" lang="es-CL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Entidad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699291" y="485369"/>
            <a:ext cx="2160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819552" y="644352"/>
            <a:ext cx="20305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 programas, proyectos y transferencias.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Revisar, firmar con FEA y aprobar las rendiciones.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Devolver la rendición de cuentas al analista otorgante o al ejecutor.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Cerrar programas y proyectos.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117287F-E7B8-CE47-BFA8-F18C51B5327C}"/>
              </a:ext>
            </a:extLst>
          </p:cNvPr>
          <p:cNvCxnSpPr>
            <a:cxnSpLocks/>
          </p:cNvCxnSpPr>
          <p:nvPr/>
        </p:nvCxnSpPr>
        <p:spPr>
          <a:xfrm>
            <a:off x="6589068" y="485369"/>
            <a:ext cx="22639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83DC189-107A-B246-99AE-E57C8843E321}"/>
              </a:ext>
            </a:extLst>
          </p:cNvPr>
          <p:cNvSpPr/>
          <p:nvPr/>
        </p:nvSpPr>
        <p:spPr>
          <a:xfrm>
            <a:off x="6682760" y="629589"/>
            <a:ext cx="20565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Solo le permite realizar consultas.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perfil no participa del proceso de rendición de cuentas, sólo tiene permitido monitorear la información.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040" y="2732688"/>
            <a:ext cx="1509974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11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106881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Roles en la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Entidad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Ejecutora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413" y="881744"/>
            <a:ext cx="1983469" cy="199265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6395702" y="206996"/>
            <a:ext cx="2562818" cy="3928586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300249" y="209293"/>
            <a:ext cx="2882342" cy="3928586"/>
          </a:xfrm>
          <a:prstGeom prst="rect">
            <a:avLst/>
          </a:prstGeom>
          <a:solidFill>
            <a:srgbClr val="00A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4032243" y="234452"/>
            <a:ext cx="15869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Administrador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F4CF5D-CB0D-8745-8461-ED40EFB93662}"/>
              </a:ext>
            </a:extLst>
          </p:cNvPr>
          <p:cNvSpPr/>
          <p:nvPr/>
        </p:nvSpPr>
        <p:spPr>
          <a:xfrm>
            <a:off x="7062955" y="25282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Analista Ejecutor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699291" y="485369"/>
            <a:ext cx="2160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513359" y="511451"/>
            <a:ext cx="25549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Asignar los roles a los usuarios en el SISREC.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Mantener la vigencia de los usuarios (altas, bajas y cambios de roles dentro del SISREC.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Coordinar  y retroalimentar a la UREC, sobre solicitudes de capacitación de su equipo, como oportunidades de mejoras y/o incidencias de la operación.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Cargar las cuentas corrientes bancarias de su entidad.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Este cargo en el ejecutor público, debe ser ejercido por un funcionario público de planta o contrata que este sujeto a responsabilidad administrativa.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Este rol es compatible con los otros roles (analista y encargado).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117287F-E7B8-CE47-BFA8-F18C51B5327C}"/>
              </a:ext>
            </a:extLst>
          </p:cNvPr>
          <p:cNvCxnSpPr>
            <a:cxnSpLocks/>
          </p:cNvCxnSpPr>
          <p:nvPr/>
        </p:nvCxnSpPr>
        <p:spPr>
          <a:xfrm>
            <a:off x="6589068" y="485369"/>
            <a:ext cx="22639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83DC189-107A-B246-99AE-E57C8843E321}"/>
              </a:ext>
            </a:extLst>
          </p:cNvPr>
          <p:cNvSpPr/>
          <p:nvPr/>
        </p:nvSpPr>
        <p:spPr>
          <a:xfrm>
            <a:off x="6510003" y="629589"/>
            <a:ext cx="234305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Recibir, aprobar o rechazar las transferencias.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Ingresar Proveedores.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Crear y enviar la rendición electrónica de cuentas, solicitudes de cierre de proyectos.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Corregir las observaciones del sobre la autenticidad de la documentación de respaldo de las transacciones de rendición, como del cierre de proyecto.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Corregir las transacciones observadas en la rendición de cuentas, como en el cierre de proyecto que devuelva, tanto el encargado ejecutor como el otorgante.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Generar los reportes asociados al proceso.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685" y="3061638"/>
            <a:ext cx="11811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59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106881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Roles en la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Entidad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Ejecutora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413" y="881744"/>
            <a:ext cx="1983469" cy="199265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6395702" y="206996"/>
            <a:ext cx="2562818" cy="3928586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300249" y="209293"/>
            <a:ext cx="2882342" cy="3928586"/>
          </a:xfrm>
          <a:prstGeom prst="rect">
            <a:avLst/>
          </a:prstGeom>
          <a:solidFill>
            <a:srgbClr val="00A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4032243" y="234452"/>
            <a:ext cx="15869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Ministro de Fe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F4CF5D-CB0D-8745-8461-ED40EFB93662}"/>
              </a:ext>
            </a:extLst>
          </p:cNvPr>
          <p:cNvSpPr/>
          <p:nvPr/>
        </p:nvSpPr>
        <p:spPr>
          <a:xfrm>
            <a:off x="7062955" y="25282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Lectura Entidad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699291" y="485369"/>
            <a:ext cx="2160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513359" y="511451"/>
            <a:ext cx="255493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Aplica solo en el Ejecutor Público, su rol es revisar la autenticidad de la documentación de respaldo de las transacciones de la rendición, como del cierre de proyecto, aprobando o rechazando según corresponda el expediente electrónico.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Este rol debe ser desempeñado por aquellos funcionarios públicos a los cuales la ley les confiere la calidad de ministros de fe, o bien, que sean designados por la autoridad competente, mediante la dictación del respectivo acto administrativo.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 tal razón, su rol es incompatible con los de Analista Ejecutor, Encargado Ejecutor y Administrador, por ende no podrá tener otro rol asignado en el SISREC.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117287F-E7B8-CE47-BFA8-F18C51B5327C}"/>
              </a:ext>
            </a:extLst>
          </p:cNvPr>
          <p:cNvCxnSpPr>
            <a:cxnSpLocks/>
          </p:cNvCxnSpPr>
          <p:nvPr/>
        </p:nvCxnSpPr>
        <p:spPr>
          <a:xfrm>
            <a:off x="6589068" y="485369"/>
            <a:ext cx="22639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685" y="3061638"/>
            <a:ext cx="1181100" cy="119062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40266" y="4279801"/>
            <a:ext cx="71180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mayor información acerca de los roles de la Entidad Ejecutora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puede consultar el sitio web roles 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https://www.rendicioncuentas.cl/portal/sitiosisrec/#bloque_roles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, la sección preguntas y respuestas frecuentes 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https://www.rendicioncuentas.cl/portal/sitiosisrec/#preguntas-frecuentes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los manuales de procedimientos que se encuentran publicados en https://www.rendicioncuentas.cl/portal/sitiosisrec/#manuales-ejecutores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83DC189-107A-B246-99AE-E57C8843E321}"/>
              </a:ext>
            </a:extLst>
          </p:cNvPr>
          <p:cNvSpPr/>
          <p:nvPr/>
        </p:nvSpPr>
        <p:spPr>
          <a:xfrm>
            <a:off x="6682760" y="629589"/>
            <a:ext cx="20565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Solo le permite realizar consultas.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Este perfil no participa del proceso de rendición de cuentas, sólo tiene permitido monitorear la información.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1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106881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Roles en la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Entidad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Ejecutora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413" y="881744"/>
            <a:ext cx="1983469" cy="199265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3424667" y="302220"/>
            <a:ext cx="4823289" cy="3928586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F4CF5D-CB0D-8745-8461-ED40EFB93662}"/>
              </a:ext>
            </a:extLst>
          </p:cNvPr>
          <p:cNvSpPr/>
          <p:nvPr/>
        </p:nvSpPr>
        <p:spPr>
          <a:xfrm>
            <a:off x="3855866" y="26618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Encargado Ejecutor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699291" y="485369"/>
            <a:ext cx="2160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545369" y="634802"/>
            <a:ext cx="45595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Firmar con FEA los Informes de rendición de cuenta electrónico, Cierre del proyecto para ser enviados a la aprobación del Otorgante.</a:t>
            </a:r>
            <a:b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Nota: Además puede realizar todas las funciones correspondientes al Analista Ejecutor.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 que en el Ejecutor Público debe ser desempeñado por el Jefe de Departamento o División de Administración y Finanzas de su servicio, no obstante, el Jefe de Servicio puede encomendar dicha función a otro funcionario público mediante la dictación del respectivo acto administrativo.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Este cargo debe ser ejercido por un funcionario público de planta o contrata que este sujeto a responsabilidad administrativa.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 que en el Ejecutor Privado debe ser ejercido por el Representante legal.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 función es enviar al Otorgante para su revisión, el informe de rendición de cuentas firmado con firma electrónica avanzada las rendiciones de cuentas.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Además, puede solicitar el cierre de un proyecto en particular.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685" y="3061638"/>
            <a:ext cx="1181100" cy="119062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40266" y="4279801"/>
            <a:ext cx="71180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mayor información acerca de los roles de la Entidad Ejecutora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puede consultar el sitio web roles 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https://www.rendicioncuentas.cl/portal/sitiosisrec/#bloque_roles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, la sección preguntas y respuestas frecuentes 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https://www.rendicioncuentas.cl/portal/sitiosisrec/#preguntas-frecuentes</a:t>
            </a:r>
            <a:r>
              <a:rPr kumimoji="0" lang="es-C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los manuales de procedimientos que se encuentran publicados en https://www.rendicioncuentas.cl/portal/sitiosisrec/#manuales-ejecutores</a:t>
            </a:r>
          </a:p>
        </p:txBody>
      </p:sp>
    </p:spTree>
    <p:extLst>
      <p:ext uri="{BB962C8B-B14F-4D97-AF65-F5344CB8AC3E}">
        <p14:creationId xmlns:p14="http://schemas.microsoft.com/office/powerpoint/2010/main" val="30157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163408" y="36799"/>
            <a:ext cx="7175715" cy="840852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077788" y="144044"/>
            <a:ext cx="7308789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Rendición de cuentas entre organismos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públicos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67" y="-19939"/>
            <a:ext cx="893454" cy="8975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08" y="877651"/>
            <a:ext cx="8836764" cy="381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67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163408" y="36799"/>
            <a:ext cx="7175715" cy="840852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077788" y="144044"/>
            <a:ext cx="7308789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Rendición de cuentas desde organismo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privado a público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67" y="-19939"/>
            <a:ext cx="893454" cy="8975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67" y="877651"/>
            <a:ext cx="8478982" cy="385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5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44" y="764543"/>
            <a:ext cx="7276483" cy="360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83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8122547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44" y="824598"/>
            <a:ext cx="8122547" cy="3545397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828344" y="2701637"/>
            <a:ext cx="948502" cy="768927"/>
          </a:xfrm>
          <a:prstGeom prst="wedgeEllipseCallout">
            <a:avLst>
              <a:gd name="adj1" fmla="val -73711"/>
              <a:gd name="adj2" fmla="val 101932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Ficha Programa</a:t>
            </a:r>
          </a:p>
        </p:txBody>
      </p:sp>
    </p:spTree>
    <p:extLst>
      <p:ext uri="{BB962C8B-B14F-4D97-AF65-F5344CB8AC3E}">
        <p14:creationId xmlns:p14="http://schemas.microsoft.com/office/powerpoint/2010/main" val="95505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485514"/>
            <a:ext cx="8760211" cy="4512513"/>
          </a:xfrm>
          <a:prstGeom prst="rect">
            <a:avLst/>
          </a:prstGeom>
        </p:spPr>
      </p:pic>
      <p:sp>
        <p:nvSpPr>
          <p:cNvPr id="12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5737135" y="1157126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en un solo lugar y de forma actualizada el estado del programa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27" y="995082"/>
            <a:ext cx="4613564" cy="278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7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374074"/>
            <a:ext cx="8760211" cy="4623954"/>
          </a:xfrm>
          <a:prstGeom prst="rect">
            <a:avLst/>
          </a:prstGeom>
        </p:spPr>
      </p:pic>
      <p:sp>
        <p:nvSpPr>
          <p:cNvPr id="12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5737135" y="1157126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en un solo lugar y de forma actualizada el estado del programa y sus proyectos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406" y="883642"/>
            <a:ext cx="4760729" cy="3023340"/>
          </a:xfrm>
          <a:prstGeom prst="rect">
            <a:avLst/>
          </a:prstGeom>
        </p:spPr>
      </p:pic>
      <p:sp>
        <p:nvSpPr>
          <p:cNvPr id="13" name="Llamada ovalada 12"/>
          <p:cNvSpPr/>
          <p:nvPr/>
        </p:nvSpPr>
        <p:spPr>
          <a:xfrm>
            <a:off x="1600198" y="2686051"/>
            <a:ext cx="904009" cy="396412"/>
          </a:xfrm>
          <a:prstGeom prst="wedgeEllipseCallout">
            <a:avLst>
              <a:gd name="adj1" fmla="val -90071"/>
              <a:gd name="adj2" fmla="val 17725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Ficha Proyecto</a:t>
            </a:r>
          </a:p>
        </p:txBody>
      </p:sp>
    </p:spTree>
    <p:extLst>
      <p:ext uri="{BB962C8B-B14F-4D97-AF65-F5344CB8AC3E}">
        <p14:creationId xmlns:p14="http://schemas.microsoft.com/office/powerpoint/2010/main" val="226399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C39C7CB-868E-7B4B-81E3-6D9573614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CAEE08D-1BE5-B244-A4F0-2BFC52750EC5}"/>
              </a:ext>
            </a:extLst>
          </p:cNvPr>
          <p:cNvSpPr/>
          <p:nvPr/>
        </p:nvSpPr>
        <p:spPr>
          <a:xfrm>
            <a:off x="1302886" y="891145"/>
            <a:ext cx="6550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altLang="es-CL" sz="3600" b="1" dirty="0">
                <a:solidFill>
                  <a:schemeClr val="bg1"/>
                </a:solidFill>
              </a:rPr>
              <a:t>Sistema de Rendición Electrónico de Cuentas CGR, SISREC</a:t>
            </a:r>
            <a:endParaRPr lang="es-CL" altLang="es-CL" sz="3600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706AA3-2542-4948-A010-343E8813F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224" y="851544"/>
            <a:ext cx="1273637" cy="127953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869A893-FACC-0C48-957A-D38A50847FD9}"/>
              </a:ext>
            </a:extLst>
          </p:cNvPr>
          <p:cNvSpPr txBox="1"/>
          <p:nvPr/>
        </p:nvSpPr>
        <p:spPr>
          <a:xfrm>
            <a:off x="1022042" y="2351869"/>
            <a:ext cx="6689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de Rendición de Cuentas, UREC, de la División de Auditoría</a:t>
            </a:r>
          </a:p>
          <a:p>
            <a:r>
              <a:rPr lang="es-C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rendiciondecuentas@contraloría.cl</a:t>
            </a:r>
          </a:p>
        </p:txBody>
      </p:sp>
    </p:spTree>
    <p:extLst>
      <p:ext uri="{BB962C8B-B14F-4D97-AF65-F5344CB8AC3E}">
        <p14:creationId xmlns:p14="http://schemas.microsoft.com/office/powerpoint/2010/main" val="3639551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46909" y="270164"/>
            <a:ext cx="10390909" cy="52638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6951517" y="1005570"/>
            <a:ext cx="2048655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en un solo lugar y de forma actualizada el estado de los proyectos que se rinden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597" y="837727"/>
            <a:ext cx="5678092" cy="3318638"/>
          </a:xfrm>
          <a:prstGeom prst="rect">
            <a:avLst/>
          </a:prstGeom>
        </p:spPr>
      </p:pic>
      <p:sp>
        <p:nvSpPr>
          <p:cNvPr id="17" name="Llamada ovalada 16"/>
          <p:cNvSpPr/>
          <p:nvPr/>
        </p:nvSpPr>
        <p:spPr>
          <a:xfrm>
            <a:off x="1600200" y="2646710"/>
            <a:ext cx="935182" cy="510712"/>
          </a:xfrm>
          <a:prstGeom prst="wedgeEllipseCallout">
            <a:avLst>
              <a:gd name="adj1" fmla="val -63634"/>
              <a:gd name="adj2" fmla="val 1550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Ficha Proyecto</a:t>
            </a:r>
          </a:p>
        </p:txBody>
      </p:sp>
    </p:spTree>
    <p:extLst>
      <p:ext uri="{BB962C8B-B14F-4D97-AF65-F5344CB8AC3E}">
        <p14:creationId xmlns:p14="http://schemas.microsoft.com/office/powerpoint/2010/main" val="2704811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270164"/>
            <a:ext cx="9331712" cy="52638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6260783" y="1005570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Permite revisar en detalle un determinado proyecto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608" y="837728"/>
            <a:ext cx="4940169" cy="328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59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270164"/>
            <a:ext cx="9331712" cy="5263805"/>
          </a:xfrm>
          <a:prstGeom prst="rect">
            <a:avLst/>
          </a:prstGeom>
        </p:spPr>
      </p:pic>
      <p:sp>
        <p:nvSpPr>
          <p:cNvPr id="12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6250392" y="1063704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la totalidad de las rendiciones efectuadas de un proyecto y su estado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482" y="837727"/>
            <a:ext cx="5012905" cy="3327888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1558636" y="2473036"/>
            <a:ext cx="966356" cy="676220"/>
          </a:xfrm>
          <a:prstGeom prst="wedgeEllipseCallout">
            <a:avLst>
              <a:gd name="adj1" fmla="val -58412"/>
              <a:gd name="adj2" fmla="val 10542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Ficha Rendición</a:t>
            </a:r>
          </a:p>
        </p:txBody>
      </p:sp>
    </p:spTree>
    <p:extLst>
      <p:ext uri="{BB962C8B-B14F-4D97-AF65-F5344CB8AC3E}">
        <p14:creationId xmlns:p14="http://schemas.microsoft.com/office/powerpoint/2010/main" val="2577532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270164"/>
            <a:ext cx="9331712" cy="5263805"/>
          </a:xfrm>
          <a:prstGeom prst="rect">
            <a:avLst/>
          </a:prstGeom>
        </p:spPr>
      </p:pic>
      <p:sp>
        <p:nvSpPr>
          <p:cNvPr id="12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6250392" y="1063704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las transacciones que componen una rendición de cuentas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131" y="837727"/>
            <a:ext cx="4932789" cy="336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38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1330" y="270164"/>
            <a:ext cx="9331712" cy="5263805"/>
          </a:xfrm>
          <a:prstGeom prst="rect">
            <a:avLst/>
          </a:prstGeom>
        </p:spPr>
      </p:pic>
      <p:sp>
        <p:nvSpPr>
          <p:cNvPr id="12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6250392" y="1063704"/>
            <a:ext cx="2468880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Conocer las transacciones que componen una rendición de cuentas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598" y="837727"/>
            <a:ext cx="4932789" cy="331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67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40427" y="270164"/>
            <a:ext cx="10661072" cy="52638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065818" y="1303020"/>
            <a:ext cx="2078182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Revisar en un solo lugar la documentación asociada a cada rendición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379" y="837727"/>
            <a:ext cx="5722794" cy="331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01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40427" y="270164"/>
            <a:ext cx="10936248" cy="52638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306" y="828476"/>
            <a:ext cx="5884468" cy="3287497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3157351" y="3605496"/>
            <a:ext cx="968189" cy="345928"/>
          </a:xfrm>
          <a:prstGeom prst="wedgeEllipseCallout">
            <a:avLst>
              <a:gd name="adj1" fmla="val -92071"/>
              <a:gd name="adj2" fmla="val 731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Se descarga</a:t>
            </a:r>
          </a:p>
        </p:txBody>
      </p:sp>
    </p:spTree>
    <p:extLst>
      <p:ext uri="{BB962C8B-B14F-4D97-AF65-F5344CB8AC3E}">
        <p14:creationId xmlns:p14="http://schemas.microsoft.com/office/powerpoint/2010/main" val="3754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sp>
        <p:nvSpPr>
          <p:cNvPr id="15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591218" y="1130790"/>
            <a:ext cx="1408953" cy="2407933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Genera</a:t>
            </a:r>
          </a:p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reportes detallados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44" y="764543"/>
            <a:ext cx="735507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91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8810" y="76700"/>
            <a:ext cx="11343572" cy="5581823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411859" y="1130790"/>
            <a:ext cx="1588313" cy="2666659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Generar reportes de los montos rendidos por tipología de gasto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334" y="680256"/>
            <a:ext cx="6123562" cy="3525984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1578279" y="1463040"/>
            <a:ext cx="901874" cy="419548"/>
          </a:xfrm>
          <a:prstGeom prst="wedgeEllipseCallout">
            <a:avLst>
              <a:gd name="adj1" fmla="val -66054"/>
              <a:gd name="adj2" fmla="val 77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</a:p>
          <a:p>
            <a:pPr algn="ctr"/>
            <a:r>
              <a:rPr lang="es-CL" sz="800" b="1" dirty="0">
                <a:latin typeface="Arial" panose="020B0604020202020204" pitchFamily="34" charset="0"/>
                <a:cs typeface="Arial" panose="020B0604020202020204" pitchFamily="34" charset="0"/>
              </a:rPr>
              <a:t>descarga</a:t>
            </a:r>
          </a:p>
        </p:txBody>
      </p:sp>
    </p:spTree>
    <p:extLst>
      <p:ext uri="{BB962C8B-B14F-4D97-AF65-F5344CB8AC3E}">
        <p14:creationId xmlns:p14="http://schemas.microsoft.com/office/powerpoint/2010/main" val="2295998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133047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19698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Funcionalidades SISREC otorgante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28997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88" y="764543"/>
            <a:ext cx="8646403" cy="360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27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24455"/>
            <a:ext cx="7175715" cy="783771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9DA6A77-BC46-2345-A7A8-68F8D5698D83}"/>
              </a:ext>
            </a:extLst>
          </p:cNvPr>
          <p:cNvSpPr txBox="1"/>
          <p:nvPr/>
        </p:nvSpPr>
        <p:spPr>
          <a:xfrm>
            <a:off x="176645" y="850419"/>
            <a:ext cx="849976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Arial" panose="020B0604020202020204" pitchFamily="34" charset="0"/>
              </a:rPr>
              <a:t>SISREC</a:t>
            </a: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Arial" panose="020B0604020202020204" pitchFamily="34" charset="0"/>
              </a:rPr>
              <a:t> es una herramienta informática de carácter gratuito, que la Contraloría General de la República de Chile puso a disposición de los servicios públicos del país, para </a:t>
            </a: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202CBC"/>
                </a:solidFill>
                <a:effectLst/>
                <a:uLnTx/>
                <a:uFillTx/>
                <a:latin typeface="Poppins SemiBold"/>
                <a:ea typeface="+mn-ea"/>
                <a:cs typeface="Arial" panose="020B0604020202020204" pitchFamily="34" charset="0"/>
              </a:rPr>
              <a:t>permitir a los receptores de fondos públicos realizar las rendiciones de cuentas con documentación electrónica y digital de forma sencilla.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693325" y="95002"/>
            <a:ext cx="7308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altLang="es-CL" sz="2800" b="1" dirty="0">
                <a:solidFill>
                  <a:schemeClr val="bg1"/>
                </a:solidFill>
              </a:rPr>
              <a:t> ¿Qué es el SISREC?</a:t>
            </a:r>
            <a:endParaRPr lang="es-CL" altLang="es-CL" sz="2800" dirty="0">
              <a:solidFill>
                <a:schemeClr val="bg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064" y="-11771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98" y="2231440"/>
            <a:ext cx="5617717" cy="256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322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programa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096991" y="801994"/>
            <a:ext cx="1588313" cy="2666659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Permite crear programas por carga manual o masiva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542" y="929979"/>
            <a:ext cx="6785449" cy="2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44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Programa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1067283"/>
            <a:ext cx="8505825" cy="3362325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2119746" y="571778"/>
            <a:ext cx="2680854" cy="571500"/>
          </a:xfrm>
          <a:prstGeom prst="wedgeEllipseCallout">
            <a:avLst>
              <a:gd name="adj1" fmla="val -63299"/>
              <a:gd name="adj2" fmla="val 1825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Registrar los datos del programa a crear</a:t>
            </a:r>
          </a:p>
        </p:txBody>
      </p:sp>
    </p:spTree>
    <p:extLst>
      <p:ext uri="{BB962C8B-B14F-4D97-AF65-F5344CB8AC3E}">
        <p14:creationId xmlns:p14="http://schemas.microsoft.com/office/powerpoint/2010/main" val="1326545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Programa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48" y="1198390"/>
            <a:ext cx="8562975" cy="2495550"/>
          </a:xfrm>
          <a:prstGeom prst="rect">
            <a:avLst/>
          </a:prstGeom>
        </p:spPr>
      </p:pic>
      <p:sp>
        <p:nvSpPr>
          <p:cNvPr id="6" name="Llamada ovalada 5"/>
          <p:cNvSpPr/>
          <p:nvPr/>
        </p:nvSpPr>
        <p:spPr>
          <a:xfrm>
            <a:off x="2091847" y="708196"/>
            <a:ext cx="1503123" cy="631744"/>
          </a:xfrm>
          <a:prstGeom prst="wedgeEllipseCallout">
            <a:avLst>
              <a:gd name="adj1" fmla="val -102524"/>
              <a:gd name="adj2" fmla="val 1748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Debe presionar este botón</a:t>
            </a:r>
          </a:p>
        </p:txBody>
      </p:sp>
    </p:spTree>
    <p:extLst>
      <p:ext uri="{BB962C8B-B14F-4D97-AF65-F5344CB8AC3E}">
        <p14:creationId xmlns:p14="http://schemas.microsoft.com/office/powerpoint/2010/main" val="1938146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Programa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29" y="1456341"/>
            <a:ext cx="8543925" cy="1647825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4260272" y="640897"/>
            <a:ext cx="1569028" cy="731018"/>
          </a:xfrm>
          <a:prstGeom prst="wedgeEllipseCallout">
            <a:avLst>
              <a:gd name="adj1" fmla="val -61892"/>
              <a:gd name="adj2" fmla="val 12676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Selecciona el tipo documento</a:t>
            </a:r>
          </a:p>
        </p:txBody>
      </p:sp>
    </p:spTree>
    <p:extLst>
      <p:ext uri="{BB962C8B-B14F-4D97-AF65-F5344CB8AC3E}">
        <p14:creationId xmlns:p14="http://schemas.microsoft.com/office/powerpoint/2010/main" val="3880861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Programa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44" y="889862"/>
            <a:ext cx="8505825" cy="2297514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4586163" y="663884"/>
            <a:ext cx="1679555" cy="655761"/>
          </a:xfrm>
          <a:prstGeom prst="wedgeEllipseCallout">
            <a:avLst>
              <a:gd name="adj1" fmla="val -103604"/>
              <a:gd name="adj2" fmla="val 1329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Adjunta el presupuesto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869" y="3296688"/>
            <a:ext cx="8420100" cy="96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707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los proyectos asociados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647709" y="801994"/>
            <a:ext cx="1352463" cy="2666659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Permite crear proyectos por carga manual o masiva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48" y="929979"/>
            <a:ext cx="7036911" cy="315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638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proyecto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44" y="748312"/>
            <a:ext cx="7439891" cy="3706110"/>
          </a:xfrm>
          <a:prstGeom prst="rect">
            <a:avLst/>
          </a:prstGeom>
        </p:spPr>
      </p:pic>
      <p:sp>
        <p:nvSpPr>
          <p:cNvPr id="10" name="Llamada ovalada 9"/>
          <p:cNvSpPr/>
          <p:nvPr/>
        </p:nvSpPr>
        <p:spPr>
          <a:xfrm>
            <a:off x="4737116" y="612496"/>
            <a:ext cx="1951783" cy="790842"/>
          </a:xfrm>
          <a:prstGeom prst="wedgeEllipseCallout">
            <a:avLst>
              <a:gd name="adj1" fmla="val -60623"/>
              <a:gd name="adj2" fmla="val 783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Registra los datos del proyecto</a:t>
            </a:r>
          </a:p>
        </p:txBody>
      </p:sp>
    </p:spTree>
    <p:extLst>
      <p:ext uri="{BB962C8B-B14F-4D97-AF65-F5344CB8AC3E}">
        <p14:creationId xmlns:p14="http://schemas.microsoft.com/office/powerpoint/2010/main" val="20358701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proyecto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81" y="955956"/>
            <a:ext cx="8467725" cy="2419350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1129598" y="787157"/>
            <a:ext cx="1405784" cy="646788"/>
          </a:xfrm>
          <a:prstGeom prst="wedgeEllipseCallout">
            <a:avLst>
              <a:gd name="adj1" fmla="val -57790"/>
              <a:gd name="adj2" fmla="val 885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Debe presionar este botón</a:t>
            </a:r>
          </a:p>
        </p:txBody>
      </p:sp>
    </p:spTree>
    <p:extLst>
      <p:ext uri="{BB962C8B-B14F-4D97-AF65-F5344CB8AC3E}">
        <p14:creationId xmlns:p14="http://schemas.microsoft.com/office/powerpoint/2010/main" val="2895919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proyecto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44" y="748313"/>
            <a:ext cx="8513001" cy="2108253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4343400" y="578712"/>
            <a:ext cx="2182660" cy="742034"/>
          </a:xfrm>
          <a:prstGeom prst="wedgeEllipseCallout">
            <a:avLst>
              <a:gd name="adj1" fmla="val -47326"/>
              <a:gd name="adj2" fmla="val 1499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Agrega documento que aprueba el convenio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88" y="2940994"/>
            <a:ext cx="8391958" cy="165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7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proyecto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80" y="1305298"/>
            <a:ext cx="8513001" cy="2592138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3501736" y="664447"/>
            <a:ext cx="1589809" cy="607929"/>
          </a:xfrm>
          <a:prstGeom prst="wedgeEllipseCallout">
            <a:avLst>
              <a:gd name="adj1" fmla="val -32562"/>
              <a:gd name="adj2" fmla="val 1812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Proyecto se ha creado</a:t>
            </a:r>
          </a:p>
        </p:txBody>
      </p:sp>
    </p:spTree>
    <p:extLst>
      <p:ext uri="{BB962C8B-B14F-4D97-AF65-F5344CB8AC3E}">
        <p14:creationId xmlns:p14="http://schemas.microsoft.com/office/powerpoint/2010/main" val="6541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7C8FECB-08FA-6C4B-8732-3A0D4EBFE2C7}"/>
              </a:ext>
            </a:extLst>
          </p:cNvPr>
          <p:cNvSpPr/>
          <p:nvPr/>
        </p:nvSpPr>
        <p:spPr>
          <a:xfrm>
            <a:off x="0" y="546264"/>
            <a:ext cx="8502801" cy="783771"/>
          </a:xfrm>
          <a:prstGeom prst="rect">
            <a:avLst/>
          </a:prstGeom>
          <a:solidFill>
            <a:srgbClr val="2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1033EC1-33E5-B148-8EC9-B022AE908479}"/>
              </a:ext>
            </a:extLst>
          </p:cNvPr>
          <p:cNvSpPr/>
          <p:nvPr/>
        </p:nvSpPr>
        <p:spPr>
          <a:xfrm>
            <a:off x="1194012" y="651085"/>
            <a:ext cx="7308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 sus principales funcionalidades: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518A6D1-27D5-6B41-AE18-E50AD2486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25" y="432445"/>
            <a:ext cx="893454" cy="89759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6A4D8F3-F9AB-5B4A-9FD1-B0747856B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12" y="3582954"/>
            <a:ext cx="3657920" cy="9361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02E6B59-4433-9A49-80A2-FF505B566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84" y="2601623"/>
            <a:ext cx="3657919" cy="91519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C432F32-E076-DD4D-A848-D5A333BFA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284" y="1672026"/>
            <a:ext cx="3657919" cy="92244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2E6596A-1523-A84A-81B4-B4134D7835C3}"/>
              </a:ext>
            </a:extLst>
          </p:cNvPr>
          <p:cNvSpPr/>
          <p:nvPr/>
        </p:nvSpPr>
        <p:spPr>
          <a:xfrm>
            <a:off x="1636692" y="3733009"/>
            <a:ext cx="19670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eague Spartan" charset="0"/>
                <a:cs typeface="Calibri"/>
              </a:rPr>
              <a:t>Contiene la documentación de respaldo de cada  rendición.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2F74C18-44B5-3C41-A3CE-56F7EDFE0673}"/>
              </a:ext>
            </a:extLst>
          </p:cNvPr>
          <p:cNvSpPr/>
          <p:nvPr/>
        </p:nvSpPr>
        <p:spPr>
          <a:xfrm>
            <a:off x="1636693" y="1812830"/>
            <a:ext cx="1846896" cy="761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Monitorear el avance financiero de cada programa y sus proyectos.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7110B8C-667A-304E-9231-C8654EEE53CC}"/>
              </a:ext>
            </a:extLst>
          </p:cNvPr>
          <p:cNvSpPr/>
          <p:nvPr/>
        </p:nvSpPr>
        <p:spPr>
          <a:xfrm>
            <a:off x="1715359" y="2792862"/>
            <a:ext cx="177569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Control del uso de las transferencias.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5382" y="1174304"/>
            <a:ext cx="7595754" cy="396919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1261" y="1579419"/>
            <a:ext cx="4063996" cy="24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758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las transferencias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sp>
        <p:nvSpPr>
          <p:cNvPr id="10" name="Diagrama de flujo: retraso 3">
            <a:extLst>
              <a:ext uri="{FF2B5EF4-FFF2-40B4-BE49-F238E27FC236}">
                <a16:creationId xmlns:a16="http://schemas.microsoft.com/office/drawing/2014/main" id="{053C8F20-BD43-4F32-A807-F47DB33AABDC}"/>
              </a:ext>
            </a:extLst>
          </p:cNvPr>
          <p:cNvSpPr/>
          <p:nvPr/>
        </p:nvSpPr>
        <p:spPr>
          <a:xfrm>
            <a:off x="7273056" y="801994"/>
            <a:ext cx="1870944" cy="2666659"/>
          </a:xfrm>
          <a:prstGeom prst="flowChartDelay">
            <a:avLst/>
          </a:prstGeom>
          <a:solidFill>
            <a:srgbClr val="202CBC"/>
          </a:solidFill>
          <a:ln>
            <a:solidFill>
              <a:srgbClr val="2532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prstClr val="white"/>
                </a:solidFill>
                <a:latin typeface="Calibri"/>
              </a:rPr>
              <a:t>Permite crear las transferencias de forma manual o masiva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27" y="801994"/>
            <a:ext cx="7006429" cy="322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0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transferencia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62" y="914400"/>
            <a:ext cx="8439583" cy="3314700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4092880" y="566647"/>
            <a:ext cx="2358024" cy="755622"/>
          </a:xfrm>
          <a:prstGeom prst="wedgeEllipseCallout">
            <a:avLst>
              <a:gd name="adj1" fmla="val -44738"/>
              <a:gd name="adj2" fmla="val 20858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Registra los datos de  la transferencia a crear</a:t>
            </a:r>
          </a:p>
        </p:txBody>
      </p:sp>
    </p:spTree>
    <p:extLst>
      <p:ext uri="{BB962C8B-B14F-4D97-AF65-F5344CB8AC3E}">
        <p14:creationId xmlns:p14="http://schemas.microsoft.com/office/powerpoint/2010/main" val="15553889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transferencia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44" y="1379884"/>
            <a:ext cx="8458200" cy="2371725"/>
          </a:xfrm>
          <a:prstGeom prst="rect">
            <a:avLst/>
          </a:prstGeom>
        </p:spPr>
      </p:pic>
      <p:sp>
        <p:nvSpPr>
          <p:cNvPr id="6" name="Llamada ovalada 5"/>
          <p:cNvSpPr/>
          <p:nvPr/>
        </p:nvSpPr>
        <p:spPr>
          <a:xfrm>
            <a:off x="1465118" y="566646"/>
            <a:ext cx="1184564" cy="768927"/>
          </a:xfrm>
          <a:prstGeom prst="wedgeEllipseCallout">
            <a:avLst>
              <a:gd name="adj1" fmla="val -87745"/>
              <a:gd name="adj2" fmla="val 15574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Debe presionar este botón</a:t>
            </a:r>
          </a:p>
        </p:txBody>
      </p:sp>
    </p:spTree>
    <p:extLst>
      <p:ext uri="{BB962C8B-B14F-4D97-AF65-F5344CB8AC3E}">
        <p14:creationId xmlns:p14="http://schemas.microsoft.com/office/powerpoint/2010/main" val="13331366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2389"/>
            <a:ext cx="8513001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transferencia de forma manual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44" y="-149278"/>
            <a:ext cx="893454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43" y="589468"/>
            <a:ext cx="8513001" cy="19999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44" y="2656511"/>
            <a:ext cx="8534400" cy="1713484"/>
          </a:xfrm>
          <a:prstGeom prst="rect">
            <a:avLst/>
          </a:prstGeom>
        </p:spPr>
      </p:pic>
      <p:sp>
        <p:nvSpPr>
          <p:cNvPr id="10" name="Llamada ovalada 9"/>
          <p:cNvSpPr/>
          <p:nvPr/>
        </p:nvSpPr>
        <p:spPr>
          <a:xfrm>
            <a:off x="6302594" y="299517"/>
            <a:ext cx="1672936" cy="739312"/>
          </a:xfrm>
          <a:prstGeom prst="wedgeEllipseCallout">
            <a:avLst>
              <a:gd name="adj1" fmla="val -169424"/>
              <a:gd name="adj2" fmla="val 5588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Adjunta el documento respectivo</a:t>
            </a:r>
          </a:p>
        </p:txBody>
      </p:sp>
    </p:spTree>
    <p:extLst>
      <p:ext uri="{BB962C8B-B14F-4D97-AF65-F5344CB8AC3E}">
        <p14:creationId xmlns:p14="http://schemas.microsoft.com/office/powerpoint/2010/main" val="18397078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transferencia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297" y="1246016"/>
            <a:ext cx="8597406" cy="2798854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2232336" y="1081521"/>
            <a:ext cx="2151773" cy="765408"/>
          </a:xfrm>
          <a:prstGeom prst="wedgeEllipseCallout">
            <a:avLst>
              <a:gd name="adj1" fmla="val -123336"/>
              <a:gd name="adj2" fmla="val 2217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b="1" dirty="0"/>
              <a:t>Envía la transferencia al ejecutor</a:t>
            </a:r>
          </a:p>
        </p:txBody>
      </p:sp>
    </p:spTree>
    <p:extLst>
      <p:ext uri="{BB962C8B-B14F-4D97-AF65-F5344CB8AC3E}">
        <p14:creationId xmlns:p14="http://schemas.microsoft.com/office/powerpoint/2010/main" val="2099750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crea transferencia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9" y="566646"/>
            <a:ext cx="8637576" cy="26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411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envía transferencia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68" y="704002"/>
            <a:ext cx="8913504" cy="280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005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consulta transferencia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213" y="704001"/>
            <a:ext cx="8738014" cy="309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669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94" y="880647"/>
            <a:ext cx="8877411" cy="2974380"/>
          </a:xfrm>
          <a:prstGeom prst="rect">
            <a:avLst/>
          </a:prstGeom>
        </p:spPr>
      </p:pic>
      <p:sp>
        <p:nvSpPr>
          <p:cNvPr id="6" name="Llamada ovalada 5"/>
          <p:cNvSpPr/>
          <p:nvPr/>
        </p:nvSpPr>
        <p:spPr>
          <a:xfrm>
            <a:off x="1330034" y="2171700"/>
            <a:ext cx="1257301" cy="679314"/>
          </a:xfrm>
          <a:prstGeom prst="wedgeEllipseCallout">
            <a:avLst>
              <a:gd name="adj1" fmla="val -135240"/>
              <a:gd name="adj2" fmla="val 1281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100" b="1" dirty="0"/>
              <a:t>Revisar rendiciones</a:t>
            </a:r>
          </a:p>
        </p:txBody>
      </p:sp>
    </p:spTree>
    <p:extLst>
      <p:ext uri="{BB962C8B-B14F-4D97-AF65-F5344CB8AC3E}">
        <p14:creationId xmlns:p14="http://schemas.microsoft.com/office/powerpoint/2010/main" val="23102230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98" y="683720"/>
            <a:ext cx="7872619" cy="3566162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3621872" y="506051"/>
            <a:ext cx="1438501" cy="676469"/>
          </a:xfrm>
          <a:prstGeom prst="wedgeEllipseCallout">
            <a:avLst>
              <a:gd name="adj1" fmla="val -97752"/>
              <a:gd name="adj2" fmla="val 511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Selecciona esta pestaña</a:t>
            </a:r>
          </a:p>
        </p:txBody>
      </p:sp>
    </p:spTree>
    <p:extLst>
      <p:ext uri="{BB962C8B-B14F-4D97-AF65-F5344CB8AC3E}">
        <p14:creationId xmlns:p14="http://schemas.microsoft.com/office/powerpoint/2010/main" val="287905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7C8FECB-08FA-6C4B-8732-3A0D4EBFE2C7}"/>
              </a:ext>
            </a:extLst>
          </p:cNvPr>
          <p:cNvSpPr/>
          <p:nvPr/>
        </p:nvSpPr>
        <p:spPr>
          <a:xfrm>
            <a:off x="0" y="284653"/>
            <a:ext cx="7294418" cy="783771"/>
          </a:xfrm>
          <a:prstGeom prst="rect">
            <a:avLst/>
          </a:prstGeom>
          <a:solidFill>
            <a:srgbClr val="2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1033EC1-33E5-B148-8EC9-B022AE908479}"/>
              </a:ext>
            </a:extLst>
          </p:cNvPr>
          <p:cNvSpPr/>
          <p:nvPr/>
        </p:nvSpPr>
        <p:spPr>
          <a:xfrm>
            <a:off x="1246773" y="358020"/>
            <a:ext cx="604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r>
              <a:rPr kumimoji="0" lang="es-CL" altLang="es-CL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sus principales beneficios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518A6D1-27D5-6B41-AE18-E50AD2486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12" y="183334"/>
            <a:ext cx="893454" cy="89759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31FA657-8013-374F-AA2C-8821085AB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2168916296"/>
              </p:ext>
            </p:extLst>
          </p:nvPr>
        </p:nvGraphicFramePr>
        <p:xfrm>
          <a:off x="633811" y="1089212"/>
          <a:ext cx="6660607" cy="359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4" name="Group 34">
            <a:extLst>
              <a:ext uri="{FF2B5EF4-FFF2-40B4-BE49-F238E27FC236}">
                <a16:creationId xmlns:a16="http://schemas.microsoft.com/office/drawing/2014/main" id="{52FF182A-8B90-4DCE-8461-D3ADA3BAE3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5969" y="1350823"/>
            <a:ext cx="418188" cy="460515"/>
            <a:chOff x="2271" y="1099"/>
            <a:chExt cx="313" cy="404"/>
          </a:xfrm>
          <a:solidFill>
            <a:schemeClr val="bg1">
              <a:lumMod val="50000"/>
            </a:schemeClr>
          </a:solidFill>
        </p:grpSpPr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412B3F6A-F76D-45B2-A37D-4575AC138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212"/>
              <a:ext cx="90" cy="7"/>
            </a:xfrm>
            <a:custGeom>
              <a:avLst/>
              <a:gdLst>
                <a:gd name="T0" fmla="*/ 1 w 23"/>
                <a:gd name="T1" fmla="*/ 2 h 2"/>
                <a:gd name="T2" fmla="*/ 0 w 23"/>
                <a:gd name="T3" fmla="*/ 1 h 2"/>
                <a:gd name="T4" fmla="*/ 1 w 23"/>
                <a:gd name="T5" fmla="*/ 0 h 2"/>
                <a:gd name="T6" fmla="*/ 22 w 23"/>
                <a:gd name="T7" fmla="*/ 0 h 2"/>
                <a:gd name="T8" fmla="*/ 23 w 23"/>
                <a:gd name="T9" fmla="*/ 1 h 2"/>
                <a:gd name="T10" fmla="*/ 22 w 23"/>
                <a:gd name="T11" fmla="*/ 2 h 2"/>
                <a:gd name="T12" fmla="*/ 1 w 23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3" y="0"/>
                    <a:pt x="23" y="1"/>
                  </a:cubicBezTo>
                  <a:cubicBezTo>
                    <a:pt x="23" y="2"/>
                    <a:pt x="23" y="2"/>
                    <a:pt x="22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F7E0C9EE-D1F4-44A9-90C0-3BC5B8249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266"/>
              <a:ext cx="149" cy="8"/>
            </a:xfrm>
            <a:custGeom>
              <a:avLst/>
              <a:gdLst>
                <a:gd name="T0" fmla="*/ 1 w 38"/>
                <a:gd name="T1" fmla="*/ 2 h 2"/>
                <a:gd name="T2" fmla="*/ 0 w 38"/>
                <a:gd name="T3" fmla="*/ 1 h 2"/>
                <a:gd name="T4" fmla="*/ 1 w 38"/>
                <a:gd name="T5" fmla="*/ 0 h 2"/>
                <a:gd name="T6" fmla="*/ 37 w 38"/>
                <a:gd name="T7" fmla="*/ 0 h 2"/>
                <a:gd name="T8" fmla="*/ 38 w 38"/>
                <a:gd name="T9" fmla="*/ 1 h 2"/>
                <a:gd name="T10" fmla="*/ 37 w 38"/>
                <a:gd name="T11" fmla="*/ 2 h 2"/>
                <a:gd name="T12" fmla="*/ 1 w 38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">
                  <a:moveTo>
                    <a:pt x="1" y="2"/>
                  </a:move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8" y="0"/>
                    <a:pt x="38" y="1"/>
                  </a:cubicBezTo>
                  <a:cubicBezTo>
                    <a:pt x="38" y="1"/>
                    <a:pt x="37" y="2"/>
                    <a:pt x="37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EF4D3A2A-FBE7-44FC-9AF4-B54BC375D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1266"/>
              <a:ext cx="75" cy="8"/>
            </a:xfrm>
            <a:custGeom>
              <a:avLst/>
              <a:gdLst>
                <a:gd name="T0" fmla="*/ 1 w 19"/>
                <a:gd name="T1" fmla="*/ 2 h 2"/>
                <a:gd name="T2" fmla="*/ 0 w 19"/>
                <a:gd name="T3" fmla="*/ 1 h 2"/>
                <a:gd name="T4" fmla="*/ 1 w 19"/>
                <a:gd name="T5" fmla="*/ 0 h 2"/>
                <a:gd name="T6" fmla="*/ 18 w 19"/>
                <a:gd name="T7" fmla="*/ 0 h 2"/>
                <a:gd name="T8" fmla="*/ 19 w 19"/>
                <a:gd name="T9" fmla="*/ 1 h 2"/>
                <a:gd name="T10" fmla="*/ 18 w 19"/>
                <a:gd name="T11" fmla="*/ 2 h 2"/>
                <a:gd name="T12" fmla="*/ 1 w 1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9" y="1"/>
                    <a:pt x="18" y="2"/>
                    <a:pt x="18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8">
              <a:extLst>
                <a:ext uri="{FF2B5EF4-FFF2-40B4-BE49-F238E27FC236}">
                  <a16:creationId xmlns:a16="http://schemas.microsoft.com/office/drawing/2014/main" id="{4BBC128A-BFE4-4F39-BC98-9D40E620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317"/>
              <a:ext cx="35" cy="7"/>
            </a:xfrm>
            <a:custGeom>
              <a:avLst/>
              <a:gdLst>
                <a:gd name="T0" fmla="*/ 1 w 9"/>
                <a:gd name="T1" fmla="*/ 2 h 2"/>
                <a:gd name="T2" fmla="*/ 0 w 9"/>
                <a:gd name="T3" fmla="*/ 1 h 2"/>
                <a:gd name="T4" fmla="*/ 1 w 9"/>
                <a:gd name="T5" fmla="*/ 0 h 2"/>
                <a:gd name="T6" fmla="*/ 8 w 9"/>
                <a:gd name="T7" fmla="*/ 0 h 2"/>
                <a:gd name="T8" fmla="*/ 9 w 9"/>
                <a:gd name="T9" fmla="*/ 1 h 2"/>
                <a:gd name="T10" fmla="*/ 8 w 9"/>
                <a:gd name="T11" fmla="*/ 2 h 2"/>
                <a:gd name="T12" fmla="*/ 1 w 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1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9">
              <a:extLst>
                <a:ext uri="{FF2B5EF4-FFF2-40B4-BE49-F238E27FC236}">
                  <a16:creationId xmlns:a16="http://schemas.microsoft.com/office/drawing/2014/main" id="{9C3E17A2-C454-44B5-B972-6E0D1AE4A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371"/>
              <a:ext cx="82" cy="8"/>
            </a:xfrm>
            <a:custGeom>
              <a:avLst/>
              <a:gdLst>
                <a:gd name="T0" fmla="*/ 1 w 21"/>
                <a:gd name="T1" fmla="*/ 2 h 2"/>
                <a:gd name="T2" fmla="*/ 0 w 21"/>
                <a:gd name="T3" fmla="*/ 1 h 2"/>
                <a:gd name="T4" fmla="*/ 1 w 21"/>
                <a:gd name="T5" fmla="*/ 0 h 2"/>
                <a:gd name="T6" fmla="*/ 20 w 21"/>
                <a:gd name="T7" fmla="*/ 0 h 2"/>
                <a:gd name="T8" fmla="*/ 21 w 21"/>
                <a:gd name="T9" fmla="*/ 1 h 2"/>
                <a:gd name="T10" fmla="*/ 20 w 21"/>
                <a:gd name="T11" fmla="*/ 2 h 2"/>
                <a:gd name="T12" fmla="*/ 1 w 21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1"/>
                    <a:pt x="21" y="1"/>
                  </a:cubicBezTo>
                  <a:cubicBezTo>
                    <a:pt x="21" y="2"/>
                    <a:pt x="21" y="2"/>
                    <a:pt x="20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0">
              <a:extLst>
                <a:ext uri="{FF2B5EF4-FFF2-40B4-BE49-F238E27FC236}">
                  <a16:creationId xmlns:a16="http://schemas.microsoft.com/office/drawing/2014/main" id="{E87CE62C-0FA3-4F04-97CA-90921ED2E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371"/>
              <a:ext cx="145" cy="8"/>
            </a:xfrm>
            <a:custGeom>
              <a:avLst/>
              <a:gdLst>
                <a:gd name="T0" fmla="*/ 1 w 37"/>
                <a:gd name="T1" fmla="*/ 2 h 2"/>
                <a:gd name="T2" fmla="*/ 0 w 37"/>
                <a:gd name="T3" fmla="*/ 1 h 2"/>
                <a:gd name="T4" fmla="*/ 1 w 37"/>
                <a:gd name="T5" fmla="*/ 0 h 2"/>
                <a:gd name="T6" fmla="*/ 36 w 37"/>
                <a:gd name="T7" fmla="*/ 0 h 2"/>
                <a:gd name="T8" fmla="*/ 37 w 37"/>
                <a:gd name="T9" fmla="*/ 1 h 2"/>
                <a:gd name="T10" fmla="*/ 36 w 37"/>
                <a:gd name="T11" fmla="*/ 2 h 2"/>
                <a:gd name="T12" fmla="*/ 1 w 3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7" y="1"/>
                    <a:pt x="37" y="1"/>
                  </a:cubicBezTo>
                  <a:cubicBezTo>
                    <a:pt x="37" y="2"/>
                    <a:pt x="36" y="2"/>
                    <a:pt x="36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1">
              <a:extLst>
                <a:ext uri="{FF2B5EF4-FFF2-40B4-BE49-F238E27FC236}">
                  <a16:creationId xmlns:a16="http://schemas.microsoft.com/office/drawing/2014/main" id="{C3510582-E7FC-4FED-BE62-80137E1E3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426"/>
              <a:ext cx="63" cy="7"/>
            </a:xfrm>
            <a:custGeom>
              <a:avLst/>
              <a:gdLst>
                <a:gd name="T0" fmla="*/ 1 w 16"/>
                <a:gd name="T1" fmla="*/ 2 h 2"/>
                <a:gd name="T2" fmla="*/ 0 w 16"/>
                <a:gd name="T3" fmla="*/ 1 h 2"/>
                <a:gd name="T4" fmla="*/ 1 w 16"/>
                <a:gd name="T5" fmla="*/ 0 h 2"/>
                <a:gd name="T6" fmla="*/ 15 w 16"/>
                <a:gd name="T7" fmla="*/ 0 h 2"/>
                <a:gd name="T8" fmla="*/ 16 w 16"/>
                <a:gd name="T9" fmla="*/ 1 h 2"/>
                <a:gd name="T10" fmla="*/ 15 w 16"/>
                <a:gd name="T11" fmla="*/ 2 h 2"/>
                <a:gd name="T12" fmla="*/ 1 w 16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6" y="0"/>
                    <a:pt x="16" y="1"/>
                  </a:cubicBezTo>
                  <a:cubicBezTo>
                    <a:pt x="16" y="2"/>
                    <a:pt x="15" y="2"/>
                    <a:pt x="15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2">
              <a:extLst>
                <a:ext uri="{FF2B5EF4-FFF2-40B4-BE49-F238E27FC236}">
                  <a16:creationId xmlns:a16="http://schemas.microsoft.com/office/drawing/2014/main" id="{BECCDF94-113D-497D-AB53-692E2757E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4" y="1426"/>
              <a:ext cx="118" cy="7"/>
            </a:xfrm>
            <a:custGeom>
              <a:avLst/>
              <a:gdLst>
                <a:gd name="T0" fmla="*/ 1 w 30"/>
                <a:gd name="T1" fmla="*/ 2 h 2"/>
                <a:gd name="T2" fmla="*/ 0 w 30"/>
                <a:gd name="T3" fmla="*/ 1 h 2"/>
                <a:gd name="T4" fmla="*/ 1 w 30"/>
                <a:gd name="T5" fmla="*/ 0 h 2"/>
                <a:gd name="T6" fmla="*/ 29 w 30"/>
                <a:gd name="T7" fmla="*/ 0 h 2"/>
                <a:gd name="T8" fmla="*/ 30 w 30"/>
                <a:gd name="T9" fmla="*/ 1 h 2"/>
                <a:gd name="T10" fmla="*/ 29 w 30"/>
                <a:gd name="T11" fmla="*/ 2 h 2"/>
                <a:gd name="T12" fmla="*/ 1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3">
              <a:extLst>
                <a:ext uri="{FF2B5EF4-FFF2-40B4-BE49-F238E27FC236}">
                  <a16:creationId xmlns:a16="http://schemas.microsoft.com/office/drawing/2014/main" id="{2C6D7DA5-A689-4109-8969-567E083E5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1317"/>
              <a:ext cx="117" cy="7"/>
            </a:xfrm>
            <a:custGeom>
              <a:avLst/>
              <a:gdLst>
                <a:gd name="T0" fmla="*/ 1 w 30"/>
                <a:gd name="T1" fmla="*/ 2 h 2"/>
                <a:gd name="T2" fmla="*/ 0 w 30"/>
                <a:gd name="T3" fmla="*/ 1 h 2"/>
                <a:gd name="T4" fmla="*/ 1 w 30"/>
                <a:gd name="T5" fmla="*/ 0 h 2"/>
                <a:gd name="T6" fmla="*/ 29 w 30"/>
                <a:gd name="T7" fmla="*/ 0 h 2"/>
                <a:gd name="T8" fmla="*/ 30 w 30"/>
                <a:gd name="T9" fmla="*/ 1 h 2"/>
                <a:gd name="T10" fmla="*/ 29 w 30"/>
                <a:gd name="T11" fmla="*/ 2 h 2"/>
                <a:gd name="T12" fmla="*/ 1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0"/>
                    <a:pt x="30" y="1"/>
                    <a:pt x="30" y="1"/>
                  </a:cubicBezTo>
                  <a:cubicBezTo>
                    <a:pt x="30" y="2"/>
                    <a:pt x="30" y="2"/>
                    <a:pt x="2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4">
              <a:extLst>
                <a:ext uri="{FF2B5EF4-FFF2-40B4-BE49-F238E27FC236}">
                  <a16:creationId xmlns:a16="http://schemas.microsoft.com/office/drawing/2014/main" id="{C3A1302F-A466-4A3F-9985-C7B9914D6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1321"/>
              <a:ext cx="51" cy="3"/>
            </a:xfrm>
            <a:custGeom>
              <a:avLst/>
              <a:gdLst>
                <a:gd name="T0" fmla="*/ 1 w 13"/>
                <a:gd name="T1" fmla="*/ 1 h 1"/>
                <a:gd name="T2" fmla="*/ 0 w 13"/>
                <a:gd name="T3" fmla="*/ 0 h 1"/>
                <a:gd name="T4" fmla="*/ 1 w 13"/>
                <a:gd name="T5" fmla="*/ 0 h 1"/>
                <a:gd name="T6" fmla="*/ 12 w 13"/>
                <a:gd name="T7" fmla="*/ 0 h 1"/>
                <a:gd name="T8" fmla="*/ 13 w 13"/>
                <a:gd name="T9" fmla="*/ 0 h 1"/>
                <a:gd name="T10" fmla="*/ 12 w 13"/>
                <a:gd name="T11" fmla="*/ 1 h 1"/>
                <a:gd name="T12" fmla="*/ 1 w 13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3" y="1"/>
                    <a:pt x="12" y="1"/>
                    <a:pt x="12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22714DD5-1FB5-4C9B-9CAF-CF893415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" y="1212"/>
              <a:ext cx="39" cy="7"/>
            </a:xfrm>
            <a:custGeom>
              <a:avLst/>
              <a:gdLst>
                <a:gd name="T0" fmla="*/ 1 w 10"/>
                <a:gd name="T1" fmla="*/ 2 h 2"/>
                <a:gd name="T2" fmla="*/ 0 w 10"/>
                <a:gd name="T3" fmla="*/ 1 h 2"/>
                <a:gd name="T4" fmla="*/ 1 w 10"/>
                <a:gd name="T5" fmla="*/ 0 h 2"/>
                <a:gd name="T6" fmla="*/ 9 w 10"/>
                <a:gd name="T7" fmla="*/ 0 h 2"/>
                <a:gd name="T8" fmla="*/ 10 w 10"/>
                <a:gd name="T9" fmla="*/ 1 h 2"/>
                <a:gd name="T10" fmla="*/ 9 w 10"/>
                <a:gd name="T11" fmla="*/ 2 h 2"/>
                <a:gd name="T12" fmla="*/ 1 w 1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"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2"/>
                    <a:pt x="10" y="2"/>
                    <a:pt x="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6">
              <a:extLst>
                <a:ext uri="{FF2B5EF4-FFF2-40B4-BE49-F238E27FC236}">
                  <a16:creationId xmlns:a16="http://schemas.microsoft.com/office/drawing/2014/main" id="{7BD6C894-2A0F-4DD4-9EF1-5BE2E2243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1212"/>
              <a:ext cx="78" cy="7"/>
            </a:xfrm>
            <a:custGeom>
              <a:avLst/>
              <a:gdLst>
                <a:gd name="T0" fmla="*/ 1 w 20"/>
                <a:gd name="T1" fmla="*/ 2 h 2"/>
                <a:gd name="T2" fmla="*/ 0 w 20"/>
                <a:gd name="T3" fmla="*/ 1 h 2"/>
                <a:gd name="T4" fmla="*/ 1 w 20"/>
                <a:gd name="T5" fmla="*/ 0 h 2"/>
                <a:gd name="T6" fmla="*/ 19 w 20"/>
                <a:gd name="T7" fmla="*/ 0 h 2"/>
                <a:gd name="T8" fmla="*/ 20 w 20"/>
                <a:gd name="T9" fmla="*/ 1 h 2"/>
                <a:gd name="T10" fmla="*/ 19 w 20"/>
                <a:gd name="T11" fmla="*/ 2 h 2"/>
                <a:gd name="T12" fmla="*/ 1 w 2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0" y="2"/>
                    <a:pt x="19" y="2"/>
                    <a:pt x="1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7">
              <a:extLst>
                <a:ext uri="{FF2B5EF4-FFF2-40B4-BE49-F238E27FC236}">
                  <a16:creationId xmlns:a16="http://schemas.microsoft.com/office/drawing/2014/main" id="{A3F0ADAA-8660-4B6C-A5D9-2A23511E5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142"/>
              <a:ext cx="313" cy="361"/>
            </a:xfrm>
            <a:custGeom>
              <a:avLst/>
              <a:gdLst>
                <a:gd name="T0" fmla="*/ 0 w 80"/>
                <a:gd name="T1" fmla="*/ 90 h 93"/>
                <a:gd name="T2" fmla="*/ 0 w 80"/>
                <a:gd name="T3" fmla="*/ 3 h 93"/>
                <a:gd name="T4" fmla="*/ 2 w 80"/>
                <a:gd name="T5" fmla="*/ 0 h 93"/>
                <a:gd name="T6" fmla="*/ 78 w 80"/>
                <a:gd name="T7" fmla="*/ 0 h 93"/>
                <a:gd name="T8" fmla="*/ 78 w 80"/>
                <a:gd name="T9" fmla="*/ 1 h 93"/>
                <a:gd name="T10" fmla="*/ 78 w 80"/>
                <a:gd name="T11" fmla="*/ 2 h 93"/>
                <a:gd name="T12" fmla="*/ 2 w 80"/>
                <a:gd name="T13" fmla="*/ 2 h 93"/>
                <a:gd name="T14" fmla="*/ 2 w 80"/>
                <a:gd name="T15" fmla="*/ 3 h 93"/>
                <a:gd name="T16" fmla="*/ 2 w 80"/>
                <a:gd name="T17" fmla="*/ 90 h 93"/>
                <a:gd name="T18" fmla="*/ 2 w 80"/>
                <a:gd name="T19" fmla="*/ 91 h 93"/>
                <a:gd name="T20" fmla="*/ 63 w 80"/>
                <a:gd name="T21" fmla="*/ 91 h 93"/>
                <a:gd name="T22" fmla="*/ 78 w 80"/>
                <a:gd name="T23" fmla="*/ 76 h 93"/>
                <a:gd name="T24" fmla="*/ 78 w 80"/>
                <a:gd name="T25" fmla="*/ 3 h 93"/>
                <a:gd name="T26" fmla="*/ 78 w 80"/>
                <a:gd name="T27" fmla="*/ 2 h 93"/>
                <a:gd name="T28" fmla="*/ 78 w 80"/>
                <a:gd name="T29" fmla="*/ 1 h 93"/>
                <a:gd name="T30" fmla="*/ 78 w 80"/>
                <a:gd name="T31" fmla="*/ 0 h 93"/>
                <a:gd name="T32" fmla="*/ 80 w 80"/>
                <a:gd name="T33" fmla="*/ 3 h 93"/>
                <a:gd name="T34" fmla="*/ 80 w 80"/>
                <a:gd name="T35" fmla="*/ 76 h 93"/>
                <a:gd name="T36" fmla="*/ 80 w 80"/>
                <a:gd name="T37" fmla="*/ 77 h 93"/>
                <a:gd name="T38" fmla="*/ 64 w 80"/>
                <a:gd name="T39" fmla="*/ 92 h 93"/>
                <a:gd name="T40" fmla="*/ 64 w 80"/>
                <a:gd name="T41" fmla="*/ 93 h 93"/>
                <a:gd name="T42" fmla="*/ 2 w 80"/>
                <a:gd name="T43" fmla="*/ 93 h 93"/>
                <a:gd name="T44" fmla="*/ 0 w 80"/>
                <a:gd name="T45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93">
                  <a:moveTo>
                    <a:pt x="0" y="9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2" y="90"/>
                    <a:pt x="2" y="91"/>
                    <a:pt x="2" y="91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3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0" y="76"/>
                    <a:pt x="80" y="77"/>
                    <a:pt x="80" y="77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4" y="92"/>
                    <a:pt x="64" y="93"/>
                    <a:pt x="64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1" y="93"/>
                    <a:pt x="0" y="92"/>
                    <a:pt x="0" y="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8">
              <a:extLst>
                <a:ext uri="{FF2B5EF4-FFF2-40B4-BE49-F238E27FC236}">
                  <a16:creationId xmlns:a16="http://schemas.microsoft.com/office/drawing/2014/main" id="{033D6FA1-7D55-4876-B074-47D1B83AEC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8" y="1433"/>
              <a:ext cx="66" cy="70"/>
            </a:xfrm>
            <a:custGeom>
              <a:avLst/>
              <a:gdLst>
                <a:gd name="T0" fmla="*/ 16 w 17"/>
                <a:gd name="T1" fmla="*/ 0 h 18"/>
                <a:gd name="T2" fmla="*/ 17 w 17"/>
                <a:gd name="T3" fmla="*/ 1 h 18"/>
                <a:gd name="T4" fmla="*/ 17 w 17"/>
                <a:gd name="T5" fmla="*/ 2 h 18"/>
                <a:gd name="T6" fmla="*/ 1 w 17"/>
                <a:gd name="T7" fmla="*/ 17 h 18"/>
                <a:gd name="T8" fmla="*/ 1 w 17"/>
                <a:gd name="T9" fmla="*/ 18 h 18"/>
                <a:gd name="T10" fmla="*/ 0 w 17"/>
                <a:gd name="T11" fmla="*/ 17 h 18"/>
                <a:gd name="T12" fmla="*/ 0 w 17"/>
                <a:gd name="T13" fmla="*/ 17 h 18"/>
                <a:gd name="T14" fmla="*/ 0 w 17"/>
                <a:gd name="T15" fmla="*/ 2 h 18"/>
                <a:gd name="T16" fmla="*/ 2 w 17"/>
                <a:gd name="T17" fmla="*/ 0 h 18"/>
                <a:gd name="T18" fmla="*/ 16 w 17"/>
                <a:gd name="T19" fmla="*/ 0 h 18"/>
                <a:gd name="T20" fmla="*/ 2 w 17"/>
                <a:gd name="T21" fmla="*/ 2 h 18"/>
                <a:gd name="T22" fmla="*/ 2 w 17"/>
                <a:gd name="T23" fmla="*/ 14 h 18"/>
                <a:gd name="T24" fmla="*/ 14 w 17"/>
                <a:gd name="T25" fmla="*/ 2 h 18"/>
                <a:gd name="T26" fmla="*/ 2 w 17"/>
                <a:gd name="T27" fmla="*/ 2 h 18"/>
                <a:gd name="T28" fmla="*/ 2 w 17"/>
                <a:gd name="T2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18">
                  <a:moveTo>
                    <a:pt x="16" y="0"/>
                  </a:move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0" y="18"/>
                    <a:pt x="0" y="18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16" y="0"/>
                  </a:lnTo>
                  <a:close/>
                  <a:moveTo>
                    <a:pt x="2" y="2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723150FD-CFF0-478D-A779-0996E2B52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122"/>
              <a:ext cx="313" cy="35"/>
            </a:xfrm>
            <a:custGeom>
              <a:avLst/>
              <a:gdLst>
                <a:gd name="T0" fmla="*/ 78 w 80"/>
                <a:gd name="T1" fmla="*/ 8 h 9"/>
                <a:gd name="T2" fmla="*/ 78 w 80"/>
                <a:gd name="T3" fmla="*/ 2 h 9"/>
                <a:gd name="T4" fmla="*/ 78 w 80"/>
                <a:gd name="T5" fmla="*/ 2 h 9"/>
                <a:gd name="T6" fmla="*/ 2 w 80"/>
                <a:gd name="T7" fmla="*/ 2 h 9"/>
                <a:gd name="T8" fmla="*/ 2 w 80"/>
                <a:gd name="T9" fmla="*/ 2 h 9"/>
                <a:gd name="T10" fmla="*/ 2 w 80"/>
                <a:gd name="T11" fmla="*/ 8 h 9"/>
                <a:gd name="T12" fmla="*/ 1 w 80"/>
                <a:gd name="T13" fmla="*/ 9 h 9"/>
                <a:gd name="T14" fmla="*/ 0 w 80"/>
                <a:gd name="T15" fmla="*/ 8 h 9"/>
                <a:gd name="T16" fmla="*/ 0 w 80"/>
                <a:gd name="T17" fmla="*/ 2 h 9"/>
                <a:gd name="T18" fmla="*/ 2 w 80"/>
                <a:gd name="T19" fmla="*/ 0 h 9"/>
                <a:gd name="T20" fmla="*/ 78 w 80"/>
                <a:gd name="T21" fmla="*/ 0 h 9"/>
                <a:gd name="T22" fmla="*/ 80 w 80"/>
                <a:gd name="T23" fmla="*/ 2 h 9"/>
                <a:gd name="T24" fmla="*/ 80 w 80"/>
                <a:gd name="T25" fmla="*/ 8 h 9"/>
                <a:gd name="T26" fmla="*/ 79 w 80"/>
                <a:gd name="T27" fmla="*/ 9 h 9"/>
                <a:gd name="T28" fmla="*/ 78 w 80"/>
                <a:gd name="T2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9">
                  <a:moveTo>
                    <a:pt x="78" y="8"/>
                  </a:move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0" y="8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0" y="9"/>
                    <a:pt x="79" y="9"/>
                  </a:cubicBezTo>
                  <a:cubicBezTo>
                    <a:pt x="79" y="9"/>
                    <a:pt x="78" y="8"/>
                    <a:pt x="78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0">
              <a:extLst>
                <a:ext uri="{FF2B5EF4-FFF2-40B4-BE49-F238E27FC236}">
                  <a16:creationId xmlns:a16="http://schemas.microsoft.com/office/drawing/2014/main" id="{BE3CCDA8-0005-486C-B3E1-E5B6D7C9F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099"/>
              <a:ext cx="313" cy="35"/>
            </a:xfrm>
            <a:custGeom>
              <a:avLst/>
              <a:gdLst>
                <a:gd name="T0" fmla="*/ 78 w 80"/>
                <a:gd name="T1" fmla="*/ 8 h 9"/>
                <a:gd name="T2" fmla="*/ 78 w 80"/>
                <a:gd name="T3" fmla="*/ 2 h 9"/>
                <a:gd name="T4" fmla="*/ 78 w 80"/>
                <a:gd name="T5" fmla="*/ 2 h 9"/>
                <a:gd name="T6" fmla="*/ 2 w 80"/>
                <a:gd name="T7" fmla="*/ 2 h 9"/>
                <a:gd name="T8" fmla="*/ 2 w 80"/>
                <a:gd name="T9" fmla="*/ 2 h 9"/>
                <a:gd name="T10" fmla="*/ 2 w 80"/>
                <a:gd name="T11" fmla="*/ 8 h 9"/>
                <a:gd name="T12" fmla="*/ 1 w 80"/>
                <a:gd name="T13" fmla="*/ 9 h 9"/>
                <a:gd name="T14" fmla="*/ 0 w 80"/>
                <a:gd name="T15" fmla="*/ 8 h 9"/>
                <a:gd name="T16" fmla="*/ 0 w 80"/>
                <a:gd name="T17" fmla="*/ 2 h 9"/>
                <a:gd name="T18" fmla="*/ 2 w 80"/>
                <a:gd name="T19" fmla="*/ 0 h 9"/>
                <a:gd name="T20" fmla="*/ 78 w 80"/>
                <a:gd name="T21" fmla="*/ 0 h 9"/>
                <a:gd name="T22" fmla="*/ 80 w 80"/>
                <a:gd name="T23" fmla="*/ 2 h 9"/>
                <a:gd name="T24" fmla="*/ 80 w 80"/>
                <a:gd name="T25" fmla="*/ 8 h 9"/>
                <a:gd name="T26" fmla="*/ 79 w 80"/>
                <a:gd name="T27" fmla="*/ 9 h 9"/>
                <a:gd name="T28" fmla="*/ 78 w 80"/>
                <a:gd name="T2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9">
                  <a:moveTo>
                    <a:pt x="78" y="8"/>
                  </a:move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9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9"/>
                    <a:pt x="80" y="9"/>
                    <a:pt x="79" y="9"/>
                  </a:cubicBezTo>
                  <a:cubicBezTo>
                    <a:pt x="79" y="9"/>
                    <a:pt x="78" y="9"/>
                    <a:pt x="78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77">
            <a:extLst>
              <a:ext uri="{FF2B5EF4-FFF2-40B4-BE49-F238E27FC236}">
                <a16:creationId xmlns:a16="http://schemas.microsoft.com/office/drawing/2014/main" id="{A1BBC7A4-D621-41C6-A5B0-D90DB4A3F8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3182" y="2142387"/>
            <a:ext cx="517783" cy="540000"/>
            <a:chOff x="2374" y="3475"/>
            <a:chExt cx="497" cy="364"/>
          </a:xfrm>
          <a:solidFill>
            <a:schemeClr val="bg1">
              <a:lumMod val="50000"/>
            </a:schemeClr>
          </a:solidFill>
        </p:grpSpPr>
        <p:sp>
          <p:nvSpPr>
            <p:cNvPr id="43" name="Freeform 78">
              <a:extLst>
                <a:ext uri="{FF2B5EF4-FFF2-40B4-BE49-F238E27FC236}">
                  <a16:creationId xmlns:a16="http://schemas.microsoft.com/office/drawing/2014/main" id="{68FA6F53-A6B1-4420-9321-92F3E748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3" y="3475"/>
              <a:ext cx="439" cy="320"/>
            </a:xfrm>
            <a:custGeom>
              <a:avLst/>
              <a:gdLst>
                <a:gd name="T0" fmla="*/ 82 w 90"/>
                <a:gd name="T1" fmla="*/ 65 h 65"/>
                <a:gd name="T2" fmla="*/ 82 w 90"/>
                <a:gd name="T3" fmla="*/ 4 h 65"/>
                <a:gd name="T4" fmla="*/ 72 w 90"/>
                <a:gd name="T5" fmla="*/ 2 h 65"/>
                <a:gd name="T6" fmla="*/ 70 w 90"/>
                <a:gd name="T7" fmla="*/ 64 h 65"/>
                <a:gd name="T8" fmla="*/ 69 w 90"/>
                <a:gd name="T9" fmla="*/ 65 h 65"/>
                <a:gd name="T10" fmla="*/ 62 w 90"/>
                <a:gd name="T11" fmla="*/ 65 h 65"/>
                <a:gd name="T12" fmla="*/ 61 w 90"/>
                <a:gd name="T13" fmla="*/ 17 h 65"/>
                <a:gd name="T14" fmla="*/ 51 w 90"/>
                <a:gd name="T15" fmla="*/ 14 h 65"/>
                <a:gd name="T16" fmla="*/ 49 w 90"/>
                <a:gd name="T17" fmla="*/ 64 h 65"/>
                <a:gd name="T18" fmla="*/ 48 w 90"/>
                <a:gd name="T19" fmla="*/ 65 h 65"/>
                <a:gd name="T20" fmla="*/ 41 w 90"/>
                <a:gd name="T21" fmla="*/ 65 h 65"/>
                <a:gd name="T22" fmla="*/ 41 w 90"/>
                <a:gd name="T23" fmla="*/ 32 h 65"/>
                <a:gd name="T24" fmla="*/ 31 w 90"/>
                <a:gd name="T25" fmla="*/ 30 h 65"/>
                <a:gd name="T26" fmla="*/ 29 w 90"/>
                <a:gd name="T27" fmla="*/ 64 h 65"/>
                <a:gd name="T28" fmla="*/ 28 w 90"/>
                <a:gd name="T29" fmla="*/ 65 h 65"/>
                <a:gd name="T30" fmla="*/ 21 w 90"/>
                <a:gd name="T31" fmla="*/ 65 h 65"/>
                <a:gd name="T32" fmla="*/ 20 w 90"/>
                <a:gd name="T33" fmla="*/ 22 h 65"/>
                <a:gd name="T34" fmla="*/ 10 w 90"/>
                <a:gd name="T35" fmla="*/ 20 h 65"/>
                <a:gd name="T36" fmla="*/ 8 w 90"/>
                <a:gd name="T37" fmla="*/ 64 h 65"/>
                <a:gd name="T38" fmla="*/ 7 w 90"/>
                <a:gd name="T39" fmla="*/ 65 h 65"/>
                <a:gd name="T40" fmla="*/ 0 w 90"/>
                <a:gd name="T41" fmla="*/ 64 h 65"/>
                <a:gd name="T42" fmla="*/ 6 w 90"/>
                <a:gd name="T43" fmla="*/ 63 h 65"/>
                <a:gd name="T44" fmla="*/ 10 w 90"/>
                <a:gd name="T45" fmla="*/ 18 h 65"/>
                <a:gd name="T46" fmla="*/ 22 w 90"/>
                <a:gd name="T47" fmla="*/ 22 h 65"/>
                <a:gd name="T48" fmla="*/ 27 w 90"/>
                <a:gd name="T49" fmla="*/ 63 h 65"/>
                <a:gd name="T50" fmla="*/ 31 w 90"/>
                <a:gd name="T51" fmla="*/ 28 h 65"/>
                <a:gd name="T52" fmla="*/ 43 w 90"/>
                <a:gd name="T53" fmla="*/ 32 h 65"/>
                <a:gd name="T54" fmla="*/ 47 w 90"/>
                <a:gd name="T55" fmla="*/ 63 h 65"/>
                <a:gd name="T56" fmla="*/ 51 w 90"/>
                <a:gd name="T57" fmla="*/ 12 h 65"/>
                <a:gd name="T58" fmla="*/ 63 w 90"/>
                <a:gd name="T59" fmla="*/ 17 h 65"/>
                <a:gd name="T60" fmla="*/ 68 w 90"/>
                <a:gd name="T61" fmla="*/ 63 h 65"/>
                <a:gd name="T62" fmla="*/ 72 w 90"/>
                <a:gd name="T63" fmla="*/ 0 h 65"/>
                <a:gd name="T64" fmla="*/ 84 w 90"/>
                <a:gd name="T65" fmla="*/ 4 h 65"/>
                <a:gd name="T66" fmla="*/ 89 w 90"/>
                <a:gd name="T67" fmla="*/ 63 h 65"/>
                <a:gd name="T68" fmla="*/ 89 w 90"/>
                <a:gd name="T6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" h="65">
                  <a:moveTo>
                    <a:pt x="83" y="65"/>
                  </a:moveTo>
                  <a:cubicBezTo>
                    <a:pt x="83" y="65"/>
                    <a:pt x="82" y="65"/>
                    <a:pt x="82" y="65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3"/>
                    <a:pt x="81" y="2"/>
                    <a:pt x="80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1" y="2"/>
                    <a:pt x="70" y="3"/>
                    <a:pt x="70" y="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0" y="64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4"/>
                    <a:pt x="61" y="64"/>
                    <a:pt x="61" y="64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5"/>
                    <a:pt x="60" y="14"/>
                    <a:pt x="59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0" y="14"/>
                    <a:pt x="49" y="15"/>
                    <a:pt x="49" y="17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9" y="64"/>
                    <a:pt x="49" y="64"/>
                    <a:pt x="49" y="65"/>
                  </a:cubicBezTo>
                  <a:cubicBezTo>
                    <a:pt x="49" y="65"/>
                    <a:pt x="49" y="65"/>
                    <a:pt x="48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1" y="65"/>
                    <a:pt x="41" y="65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0" y="30"/>
                    <a:pt x="39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0" y="30"/>
                    <a:pt x="29" y="31"/>
                    <a:pt x="29" y="32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4"/>
                    <a:pt x="29" y="64"/>
                    <a:pt x="28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0" y="20"/>
                    <a:pt x="18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21"/>
                    <a:pt x="8" y="22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5"/>
                  </a:cubicBezTo>
                  <a:cubicBezTo>
                    <a:pt x="8" y="65"/>
                    <a:pt x="8" y="65"/>
                    <a:pt x="7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0" y="65"/>
                    <a:pt x="0" y="64"/>
                    <a:pt x="0" y="64"/>
                  </a:cubicBezTo>
                  <a:cubicBezTo>
                    <a:pt x="0" y="63"/>
                    <a:pt x="0" y="63"/>
                    <a:pt x="1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8" y="18"/>
                    <a:pt x="10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21" y="18"/>
                    <a:pt x="22" y="20"/>
                    <a:pt x="22" y="22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0"/>
                    <a:pt x="29" y="28"/>
                    <a:pt x="31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1" y="28"/>
                    <a:pt x="43" y="30"/>
                    <a:pt x="43" y="32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4"/>
                    <a:pt x="49" y="12"/>
                    <a:pt x="51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62" y="12"/>
                    <a:pt x="63" y="14"/>
                    <a:pt x="63" y="17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68" y="2"/>
                    <a:pt x="70" y="0"/>
                    <a:pt x="72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2" y="0"/>
                    <a:pt x="84" y="2"/>
                    <a:pt x="84" y="4"/>
                  </a:cubicBezTo>
                  <a:cubicBezTo>
                    <a:pt x="84" y="63"/>
                    <a:pt x="84" y="63"/>
                    <a:pt x="84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90" y="63"/>
                    <a:pt x="90" y="63"/>
                    <a:pt x="90" y="64"/>
                  </a:cubicBezTo>
                  <a:cubicBezTo>
                    <a:pt x="90" y="64"/>
                    <a:pt x="90" y="65"/>
                    <a:pt x="89" y="65"/>
                  </a:cubicBezTo>
                  <a:lnTo>
                    <a:pt x="83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9">
              <a:extLst>
                <a:ext uri="{FF2B5EF4-FFF2-40B4-BE49-F238E27FC236}">
                  <a16:creationId xmlns:a16="http://schemas.microsoft.com/office/drawing/2014/main" id="{8578540D-46D4-413E-8A61-BEFD8492C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" y="3820"/>
              <a:ext cx="497" cy="9"/>
            </a:xfrm>
            <a:custGeom>
              <a:avLst/>
              <a:gdLst>
                <a:gd name="T0" fmla="*/ 1 w 102"/>
                <a:gd name="T1" fmla="*/ 2 h 2"/>
                <a:gd name="T2" fmla="*/ 0 w 102"/>
                <a:gd name="T3" fmla="*/ 1 h 2"/>
                <a:gd name="T4" fmla="*/ 1 w 102"/>
                <a:gd name="T5" fmla="*/ 0 h 2"/>
                <a:gd name="T6" fmla="*/ 101 w 102"/>
                <a:gd name="T7" fmla="*/ 0 h 2"/>
                <a:gd name="T8" fmla="*/ 102 w 102"/>
                <a:gd name="T9" fmla="*/ 1 h 2"/>
                <a:gd name="T10" fmla="*/ 101 w 102"/>
                <a:gd name="T11" fmla="*/ 2 h 2"/>
                <a:gd name="T12" fmla="*/ 1 w 10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2"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2" y="0"/>
                    <a:pt x="102" y="1"/>
                    <a:pt x="102" y="1"/>
                  </a:cubicBezTo>
                  <a:cubicBezTo>
                    <a:pt x="102" y="2"/>
                    <a:pt x="102" y="2"/>
                    <a:pt x="101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80">
              <a:extLst>
                <a:ext uri="{FF2B5EF4-FFF2-40B4-BE49-F238E27FC236}">
                  <a16:creationId xmlns:a16="http://schemas.microsoft.com/office/drawing/2014/main" id="{5E6C9305-9E38-4E8A-B56E-4491279EF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" y="3810"/>
              <a:ext cx="10" cy="29"/>
            </a:xfrm>
            <a:custGeom>
              <a:avLst/>
              <a:gdLst>
                <a:gd name="T0" fmla="*/ 0 w 2"/>
                <a:gd name="T1" fmla="*/ 5 h 6"/>
                <a:gd name="T2" fmla="*/ 0 w 2"/>
                <a:gd name="T3" fmla="*/ 1 h 6"/>
                <a:gd name="T4" fmla="*/ 1 w 2"/>
                <a:gd name="T5" fmla="*/ 0 h 6"/>
                <a:gd name="T6" fmla="*/ 2 w 2"/>
                <a:gd name="T7" fmla="*/ 1 h 6"/>
                <a:gd name="T8" fmla="*/ 2 w 2"/>
                <a:gd name="T9" fmla="*/ 5 h 6"/>
                <a:gd name="T10" fmla="*/ 1 w 2"/>
                <a:gd name="T11" fmla="*/ 6 h 6"/>
                <a:gd name="T12" fmla="*/ 0 w 2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0" y="5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F294973-265A-4CB5-B4C3-AD1B1EDCD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3810"/>
              <a:ext cx="10" cy="29"/>
            </a:xfrm>
            <a:custGeom>
              <a:avLst/>
              <a:gdLst>
                <a:gd name="T0" fmla="*/ 0 w 2"/>
                <a:gd name="T1" fmla="*/ 5 h 6"/>
                <a:gd name="T2" fmla="*/ 0 w 2"/>
                <a:gd name="T3" fmla="*/ 1 h 6"/>
                <a:gd name="T4" fmla="*/ 1 w 2"/>
                <a:gd name="T5" fmla="*/ 0 h 6"/>
                <a:gd name="T6" fmla="*/ 2 w 2"/>
                <a:gd name="T7" fmla="*/ 1 h 6"/>
                <a:gd name="T8" fmla="*/ 2 w 2"/>
                <a:gd name="T9" fmla="*/ 5 h 6"/>
                <a:gd name="T10" fmla="*/ 1 w 2"/>
                <a:gd name="T11" fmla="*/ 6 h 6"/>
                <a:gd name="T12" fmla="*/ 0 w 2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0" y="5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1" y="6"/>
                  </a:cubicBezTo>
                  <a:cubicBezTo>
                    <a:pt x="1" y="6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6" name="Group 53">
            <a:extLst>
              <a:ext uri="{FF2B5EF4-FFF2-40B4-BE49-F238E27FC236}">
                <a16:creationId xmlns:a16="http://schemas.microsoft.com/office/drawing/2014/main" id="{12AB32DF-02D2-4946-9E12-A53FB7C8A9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534" y="2890359"/>
            <a:ext cx="547687" cy="579437"/>
            <a:chOff x="2641" y="1865"/>
            <a:chExt cx="435" cy="365"/>
          </a:xfrm>
          <a:solidFill>
            <a:schemeClr val="bg1">
              <a:lumMod val="50000"/>
            </a:schemeClr>
          </a:solidFill>
        </p:grpSpPr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08048D83-2EE3-4E78-844F-F0459F704E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" y="1916"/>
              <a:ext cx="350" cy="314"/>
            </a:xfrm>
            <a:custGeom>
              <a:avLst/>
              <a:gdLst>
                <a:gd name="T0" fmla="*/ 64 w 82"/>
                <a:gd name="T1" fmla="*/ 44 h 73"/>
                <a:gd name="T2" fmla="*/ 82 w 82"/>
                <a:gd name="T3" fmla="*/ 64 h 73"/>
                <a:gd name="T4" fmla="*/ 81 w 82"/>
                <a:gd name="T5" fmla="*/ 67 h 73"/>
                <a:gd name="T6" fmla="*/ 1 w 82"/>
                <a:gd name="T7" fmla="*/ 67 h 73"/>
                <a:gd name="T8" fmla="*/ 0 w 82"/>
                <a:gd name="T9" fmla="*/ 64 h 73"/>
                <a:gd name="T10" fmla="*/ 18 w 82"/>
                <a:gd name="T11" fmla="*/ 44 h 73"/>
                <a:gd name="T12" fmla="*/ 27 w 82"/>
                <a:gd name="T13" fmla="*/ 40 h 73"/>
                <a:gd name="T14" fmla="*/ 28 w 82"/>
                <a:gd name="T15" fmla="*/ 29 h 73"/>
                <a:gd name="T16" fmla="*/ 23 w 82"/>
                <a:gd name="T17" fmla="*/ 15 h 73"/>
                <a:gd name="T18" fmla="*/ 22 w 82"/>
                <a:gd name="T19" fmla="*/ 11 h 73"/>
                <a:gd name="T20" fmla="*/ 22 w 82"/>
                <a:gd name="T21" fmla="*/ 8 h 73"/>
                <a:gd name="T22" fmla="*/ 24 w 82"/>
                <a:gd name="T23" fmla="*/ 6 h 73"/>
                <a:gd name="T24" fmla="*/ 25 w 82"/>
                <a:gd name="T25" fmla="*/ 5 h 73"/>
                <a:gd name="T26" fmla="*/ 37 w 82"/>
                <a:gd name="T27" fmla="*/ 0 h 73"/>
                <a:gd name="T28" fmla="*/ 55 w 82"/>
                <a:gd name="T29" fmla="*/ 5 h 73"/>
                <a:gd name="T30" fmla="*/ 57 w 82"/>
                <a:gd name="T31" fmla="*/ 5 h 73"/>
                <a:gd name="T32" fmla="*/ 58 w 82"/>
                <a:gd name="T33" fmla="*/ 6 h 73"/>
                <a:gd name="T34" fmla="*/ 60 w 82"/>
                <a:gd name="T35" fmla="*/ 8 h 73"/>
                <a:gd name="T36" fmla="*/ 61 w 82"/>
                <a:gd name="T37" fmla="*/ 11 h 73"/>
                <a:gd name="T38" fmla="*/ 59 w 82"/>
                <a:gd name="T39" fmla="*/ 15 h 73"/>
                <a:gd name="T40" fmla="*/ 54 w 82"/>
                <a:gd name="T41" fmla="*/ 29 h 73"/>
                <a:gd name="T42" fmla="*/ 55 w 82"/>
                <a:gd name="T43" fmla="*/ 40 h 73"/>
                <a:gd name="T44" fmla="*/ 41 w 82"/>
                <a:gd name="T45" fmla="*/ 71 h 73"/>
                <a:gd name="T46" fmla="*/ 80 w 82"/>
                <a:gd name="T47" fmla="*/ 66 h 73"/>
                <a:gd name="T48" fmla="*/ 78 w 82"/>
                <a:gd name="T49" fmla="*/ 56 h 73"/>
                <a:gd name="T50" fmla="*/ 54 w 82"/>
                <a:gd name="T51" fmla="*/ 42 h 73"/>
                <a:gd name="T52" fmla="*/ 52 w 82"/>
                <a:gd name="T53" fmla="*/ 27 h 73"/>
                <a:gd name="T54" fmla="*/ 57 w 82"/>
                <a:gd name="T55" fmla="*/ 14 h 73"/>
                <a:gd name="T56" fmla="*/ 58 w 82"/>
                <a:gd name="T57" fmla="*/ 14 h 73"/>
                <a:gd name="T58" fmla="*/ 59 w 82"/>
                <a:gd name="T59" fmla="*/ 11 h 73"/>
                <a:gd name="T60" fmla="*/ 58 w 82"/>
                <a:gd name="T61" fmla="*/ 9 h 73"/>
                <a:gd name="T62" fmla="*/ 57 w 82"/>
                <a:gd name="T63" fmla="*/ 8 h 73"/>
                <a:gd name="T64" fmla="*/ 55 w 82"/>
                <a:gd name="T65" fmla="*/ 7 h 73"/>
                <a:gd name="T66" fmla="*/ 37 w 82"/>
                <a:gd name="T67" fmla="*/ 2 h 73"/>
                <a:gd name="T68" fmla="*/ 26 w 82"/>
                <a:gd name="T69" fmla="*/ 7 h 73"/>
                <a:gd name="T70" fmla="*/ 26 w 82"/>
                <a:gd name="T71" fmla="*/ 8 h 73"/>
                <a:gd name="T72" fmla="*/ 24 w 82"/>
                <a:gd name="T73" fmla="*/ 8 h 73"/>
                <a:gd name="T74" fmla="*/ 24 w 82"/>
                <a:gd name="T75" fmla="*/ 11 h 73"/>
                <a:gd name="T76" fmla="*/ 24 w 82"/>
                <a:gd name="T77" fmla="*/ 13 h 73"/>
                <a:gd name="T78" fmla="*/ 25 w 82"/>
                <a:gd name="T79" fmla="*/ 14 h 73"/>
                <a:gd name="T80" fmla="*/ 30 w 82"/>
                <a:gd name="T81" fmla="*/ 27 h 73"/>
                <a:gd name="T82" fmla="*/ 28 w 82"/>
                <a:gd name="T83" fmla="*/ 42 h 73"/>
                <a:gd name="T84" fmla="*/ 5 w 82"/>
                <a:gd name="T85" fmla="*/ 56 h 73"/>
                <a:gd name="T86" fmla="*/ 2 w 82"/>
                <a:gd name="T87" fmla="*/ 6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" h="73"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72" y="48"/>
                    <a:pt x="77" y="51"/>
                    <a:pt x="79" y="55"/>
                  </a:cubicBezTo>
                  <a:cubicBezTo>
                    <a:pt x="82" y="58"/>
                    <a:pt x="82" y="62"/>
                    <a:pt x="82" y="64"/>
                  </a:cubicBezTo>
                  <a:cubicBezTo>
                    <a:pt x="82" y="66"/>
                    <a:pt x="82" y="67"/>
                    <a:pt x="82" y="67"/>
                  </a:cubicBezTo>
                  <a:cubicBezTo>
                    <a:pt x="82" y="67"/>
                    <a:pt x="82" y="67"/>
                    <a:pt x="81" y="67"/>
                  </a:cubicBezTo>
                  <a:cubicBezTo>
                    <a:pt x="71" y="71"/>
                    <a:pt x="58" y="73"/>
                    <a:pt x="41" y="73"/>
                  </a:cubicBezTo>
                  <a:cubicBezTo>
                    <a:pt x="25" y="73"/>
                    <a:pt x="11" y="71"/>
                    <a:pt x="1" y="67"/>
                  </a:cubicBezTo>
                  <a:cubicBezTo>
                    <a:pt x="1" y="67"/>
                    <a:pt x="0" y="67"/>
                    <a:pt x="0" y="67"/>
                  </a:cubicBezTo>
                  <a:cubicBezTo>
                    <a:pt x="0" y="67"/>
                    <a:pt x="0" y="66"/>
                    <a:pt x="0" y="64"/>
                  </a:cubicBezTo>
                  <a:cubicBezTo>
                    <a:pt x="0" y="62"/>
                    <a:pt x="0" y="58"/>
                    <a:pt x="3" y="55"/>
                  </a:cubicBezTo>
                  <a:cubicBezTo>
                    <a:pt x="6" y="51"/>
                    <a:pt x="10" y="48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2" y="43"/>
                    <a:pt x="25" y="42"/>
                    <a:pt x="27" y="40"/>
                  </a:cubicBezTo>
                  <a:cubicBezTo>
                    <a:pt x="29" y="39"/>
                    <a:pt x="31" y="37"/>
                    <a:pt x="31" y="34"/>
                  </a:cubicBezTo>
                  <a:cubicBezTo>
                    <a:pt x="31" y="31"/>
                    <a:pt x="30" y="30"/>
                    <a:pt x="28" y="29"/>
                  </a:cubicBezTo>
                  <a:cubicBezTo>
                    <a:pt x="27" y="27"/>
                    <a:pt x="25" y="24"/>
                    <a:pt x="24" y="19"/>
                  </a:cubicBezTo>
                  <a:cubicBezTo>
                    <a:pt x="24" y="17"/>
                    <a:pt x="24" y="17"/>
                    <a:pt x="23" y="15"/>
                  </a:cubicBezTo>
                  <a:cubicBezTo>
                    <a:pt x="23" y="15"/>
                    <a:pt x="22" y="15"/>
                    <a:pt x="22" y="14"/>
                  </a:cubicBezTo>
                  <a:cubicBezTo>
                    <a:pt x="22" y="13"/>
                    <a:pt x="22" y="12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2" y="9"/>
                    <a:pt x="22" y="8"/>
                  </a:cubicBezTo>
                  <a:cubicBezTo>
                    <a:pt x="23" y="7"/>
                    <a:pt x="23" y="7"/>
                    <a:pt x="24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6" y="4"/>
                    <a:pt x="27" y="3"/>
                    <a:pt x="28" y="3"/>
                  </a:cubicBezTo>
                  <a:cubicBezTo>
                    <a:pt x="30" y="2"/>
                    <a:pt x="32" y="0"/>
                    <a:pt x="37" y="0"/>
                  </a:cubicBezTo>
                  <a:cubicBezTo>
                    <a:pt x="37" y="0"/>
                    <a:pt x="37" y="0"/>
                    <a:pt x="38" y="0"/>
                  </a:cubicBezTo>
                  <a:cubicBezTo>
                    <a:pt x="43" y="1"/>
                    <a:pt x="50" y="4"/>
                    <a:pt x="55" y="5"/>
                  </a:cubicBezTo>
                  <a:cubicBezTo>
                    <a:pt x="56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5"/>
                    <a:pt x="58" y="5"/>
                    <a:pt x="58" y="6"/>
                  </a:cubicBezTo>
                  <a:cubicBezTo>
                    <a:pt x="58" y="6"/>
                    <a:pt x="59" y="6"/>
                    <a:pt x="59" y="7"/>
                  </a:cubicBezTo>
                  <a:cubicBezTo>
                    <a:pt x="59" y="7"/>
                    <a:pt x="60" y="7"/>
                    <a:pt x="60" y="8"/>
                  </a:cubicBezTo>
                  <a:cubicBezTo>
                    <a:pt x="60" y="9"/>
                    <a:pt x="61" y="10"/>
                    <a:pt x="61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2"/>
                    <a:pt x="61" y="13"/>
                    <a:pt x="60" y="14"/>
                  </a:cubicBezTo>
                  <a:cubicBezTo>
                    <a:pt x="60" y="15"/>
                    <a:pt x="60" y="15"/>
                    <a:pt x="59" y="15"/>
                  </a:cubicBezTo>
                  <a:cubicBezTo>
                    <a:pt x="59" y="17"/>
                    <a:pt x="59" y="17"/>
                    <a:pt x="58" y="19"/>
                  </a:cubicBezTo>
                  <a:cubicBezTo>
                    <a:pt x="57" y="24"/>
                    <a:pt x="55" y="27"/>
                    <a:pt x="54" y="29"/>
                  </a:cubicBezTo>
                  <a:cubicBezTo>
                    <a:pt x="53" y="30"/>
                    <a:pt x="52" y="31"/>
                    <a:pt x="52" y="34"/>
                  </a:cubicBezTo>
                  <a:cubicBezTo>
                    <a:pt x="52" y="37"/>
                    <a:pt x="53" y="39"/>
                    <a:pt x="55" y="40"/>
                  </a:cubicBezTo>
                  <a:cubicBezTo>
                    <a:pt x="58" y="42"/>
                    <a:pt x="61" y="43"/>
                    <a:pt x="64" y="44"/>
                  </a:cubicBezTo>
                  <a:close/>
                  <a:moveTo>
                    <a:pt x="41" y="71"/>
                  </a:moveTo>
                  <a:cubicBezTo>
                    <a:pt x="57" y="71"/>
                    <a:pt x="70" y="69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5"/>
                    <a:pt x="80" y="65"/>
                    <a:pt x="80" y="64"/>
                  </a:cubicBezTo>
                  <a:cubicBezTo>
                    <a:pt x="80" y="62"/>
                    <a:pt x="80" y="59"/>
                    <a:pt x="78" y="56"/>
                  </a:cubicBezTo>
                  <a:cubicBezTo>
                    <a:pt x="75" y="53"/>
                    <a:pt x="71" y="49"/>
                    <a:pt x="63" y="46"/>
                  </a:cubicBezTo>
                  <a:cubicBezTo>
                    <a:pt x="60" y="45"/>
                    <a:pt x="57" y="44"/>
                    <a:pt x="54" y="42"/>
                  </a:cubicBezTo>
                  <a:cubicBezTo>
                    <a:pt x="52" y="40"/>
                    <a:pt x="50" y="38"/>
                    <a:pt x="50" y="34"/>
                  </a:cubicBezTo>
                  <a:cubicBezTo>
                    <a:pt x="50" y="31"/>
                    <a:pt x="51" y="29"/>
                    <a:pt x="52" y="27"/>
                  </a:cubicBezTo>
                  <a:cubicBezTo>
                    <a:pt x="54" y="26"/>
                    <a:pt x="55" y="23"/>
                    <a:pt x="56" y="18"/>
                  </a:cubicBezTo>
                  <a:cubicBezTo>
                    <a:pt x="57" y="17"/>
                    <a:pt x="57" y="16"/>
                    <a:pt x="57" y="14"/>
                  </a:cubicBezTo>
                  <a:cubicBezTo>
                    <a:pt x="57" y="14"/>
                    <a:pt x="58" y="14"/>
                    <a:pt x="58" y="1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8" y="14"/>
                    <a:pt x="58" y="13"/>
                    <a:pt x="58" y="13"/>
                  </a:cubicBezTo>
                  <a:cubicBezTo>
                    <a:pt x="59" y="13"/>
                    <a:pt x="59" y="12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8" y="9"/>
                  </a:cubicBezTo>
                  <a:cubicBezTo>
                    <a:pt x="58" y="9"/>
                    <a:pt x="58" y="8"/>
                    <a:pt x="58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6" y="7"/>
                    <a:pt x="56" y="7"/>
                    <a:pt x="55" y="7"/>
                  </a:cubicBezTo>
                  <a:cubicBezTo>
                    <a:pt x="50" y="5"/>
                    <a:pt x="43" y="2"/>
                    <a:pt x="38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2" y="2"/>
                    <a:pt x="31" y="3"/>
                    <a:pt x="29" y="5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8"/>
                  </a:cubicBezTo>
                  <a:cubicBezTo>
                    <a:pt x="25" y="8"/>
                    <a:pt x="25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10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2"/>
                    <a:pt x="24" y="13"/>
                    <a:pt x="24" y="13"/>
                  </a:cubicBezTo>
                  <a:cubicBezTo>
                    <a:pt x="24" y="13"/>
                    <a:pt x="24" y="14"/>
                    <a:pt x="24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6"/>
                    <a:pt x="26" y="17"/>
                    <a:pt x="26" y="18"/>
                  </a:cubicBezTo>
                  <a:cubicBezTo>
                    <a:pt x="27" y="23"/>
                    <a:pt x="29" y="26"/>
                    <a:pt x="30" y="27"/>
                  </a:cubicBezTo>
                  <a:cubicBezTo>
                    <a:pt x="31" y="29"/>
                    <a:pt x="33" y="31"/>
                    <a:pt x="33" y="34"/>
                  </a:cubicBezTo>
                  <a:cubicBezTo>
                    <a:pt x="33" y="38"/>
                    <a:pt x="31" y="40"/>
                    <a:pt x="28" y="42"/>
                  </a:cubicBezTo>
                  <a:cubicBezTo>
                    <a:pt x="26" y="44"/>
                    <a:pt x="22" y="45"/>
                    <a:pt x="19" y="46"/>
                  </a:cubicBezTo>
                  <a:cubicBezTo>
                    <a:pt x="11" y="49"/>
                    <a:pt x="7" y="53"/>
                    <a:pt x="5" y="56"/>
                  </a:cubicBezTo>
                  <a:cubicBezTo>
                    <a:pt x="2" y="59"/>
                    <a:pt x="2" y="62"/>
                    <a:pt x="2" y="64"/>
                  </a:cubicBezTo>
                  <a:cubicBezTo>
                    <a:pt x="2" y="65"/>
                    <a:pt x="2" y="65"/>
                    <a:pt x="2" y="66"/>
                  </a:cubicBezTo>
                  <a:cubicBezTo>
                    <a:pt x="12" y="69"/>
                    <a:pt x="25" y="71"/>
                    <a:pt x="41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4F10E9D9-0211-4FFB-ACB0-E0EEF61F62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4" y="2067"/>
              <a:ext cx="68" cy="51"/>
            </a:xfrm>
            <a:custGeom>
              <a:avLst/>
              <a:gdLst>
                <a:gd name="T0" fmla="*/ 5 w 16"/>
                <a:gd name="T1" fmla="*/ 12 h 12"/>
                <a:gd name="T2" fmla="*/ 0 w 16"/>
                <a:gd name="T3" fmla="*/ 5 h 12"/>
                <a:gd name="T4" fmla="*/ 0 w 16"/>
                <a:gd name="T5" fmla="*/ 4 h 12"/>
                <a:gd name="T6" fmla="*/ 1 w 16"/>
                <a:gd name="T7" fmla="*/ 3 h 12"/>
                <a:gd name="T8" fmla="*/ 11 w 16"/>
                <a:gd name="T9" fmla="*/ 0 h 12"/>
                <a:gd name="T10" fmla="*/ 11 w 16"/>
                <a:gd name="T11" fmla="*/ 0 h 12"/>
                <a:gd name="T12" fmla="*/ 12 w 16"/>
                <a:gd name="T13" fmla="*/ 1 h 12"/>
                <a:gd name="T14" fmla="*/ 15 w 16"/>
                <a:gd name="T15" fmla="*/ 5 h 12"/>
                <a:gd name="T16" fmla="*/ 16 w 16"/>
                <a:gd name="T17" fmla="*/ 6 h 12"/>
                <a:gd name="T18" fmla="*/ 15 w 16"/>
                <a:gd name="T19" fmla="*/ 7 h 12"/>
                <a:gd name="T20" fmla="*/ 6 w 16"/>
                <a:gd name="T21" fmla="*/ 12 h 12"/>
                <a:gd name="T22" fmla="*/ 5 w 16"/>
                <a:gd name="T23" fmla="*/ 12 h 12"/>
                <a:gd name="T24" fmla="*/ 5 w 16"/>
                <a:gd name="T25" fmla="*/ 12 h 12"/>
                <a:gd name="T26" fmla="*/ 3 w 16"/>
                <a:gd name="T27" fmla="*/ 5 h 12"/>
                <a:gd name="T28" fmla="*/ 6 w 16"/>
                <a:gd name="T29" fmla="*/ 10 h 12"/>
                <a:gd name="T30" fmla="*/ 13 w 16"/>
                <a:gd name="T31" fmla="*/ 6 h 12"/>
                <a:gd name="T32" fmla="*/ 10 w 16"/>
                <a:gd name="T33" fmla="*/ 3 h 12"/>
                <a:gd name="T34" fmla="*/ 3 w 16"/>
                <a:gd name="T3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12">
                  <a:moveTo>
                    <a:pt x="5" y="1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3"/>
                    <a:pt x="13" y="4"/>
                    <a:pt x="15" y="5"/>
                  </a:cubicBezTo>
                  <a:cubicBezTo>
                    <a:pt x="15" y="5"/>
                    <a:pt x="16" y="6"/>
                    <a:pt x="16" y="6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lose/>
                  <a:moveTo>
                    <a:pt x="3" y="5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5"/>
                    <a:pt x="11" y="4"/>
                    <a:pt x="10" y="3"/>
                  </a:cubicBezTo>
                  <a:lnTo>
                    <a:pt x="3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DFBD8856-0B1E-42BF-B666-C4C466AF8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8" y="2067"/>
              <a:ext cx="64" cy="51"/>
            </a:xfrm>
            <a:custGeom>
              <a:avLst/>
              <a:gdLst>
                <a:gd name="T0" fmla="*/ 14 w 15"/>
                <a:gd name="T1" fmla="*/ 3 h 12"/>
                <a:gd name="T2" fmla="*/ 15 w 15"/>
                <a:gd name="T3" fmla="*/ 4 h 12"/>
                <a:gd name="T4" fmla="*/ 15 w 15"/>
                <a:gd name="T5" fmla="*/ 5 h 12"/>
                <a:gd name="T6" fmla="*/ 11 w 15"/>
                <a:gd name="T7" fmla="*/ 12 h 12"/>
                <a:gd name="T8" fmla="*/ 10 w 15"/>
                <a:gd name="T9" fmla="*/ 12 h 12"/>
                <a:gd name="T10" fmla="*/ 9 w 15"/>
                <a:gd name="T11" fmla="*/ 12 h 12"/>
                <a:gd name="T12" fmla="*/ 0 w 15"/>
                <a:gd name="T13" fmla="*/ 7 h 12"/>
                <a:gd name="T14" fmla="*/ 0 w 15"/>
                <a:gd name="T15" fmla="*/ 6 h 12"/>
                <a:gd name="T16" fmla="*/ 0 w 15"/>
                <a:gd name="T17" fmla="*/ 5 h 12"/>
                <a:gd name="T18" fmla="*/ 3 w 15"/>
                <a:gd name="T19" fmla="*/ 1 h 12"/>
                <a:gd name="T20" fmla="*/ 4 w 15"/>
                <a:gd name="T21" fmla="*/ 0 h 12"/>
                <a:gd name="T22" fmla="*/ 5 w 15"/>
                <a:gd name="T23" fmla="*/ 0 h 12"/>
                <a:gd name="T24" fmla="*/ 14 w 15"/>
                <a:gd name="T25" fmla="*/ 3 h 12"/>
                <a:gd name="T26" fmla="*/ 9 w 15"/>
                <a:gd name="T27" fmla="*/ 10 h 12"/>
                <a:gd name="T28" fmla="*/ 13 w 15"/>
                <a:gd name="T29" fmla="*/ 5 h 12"/>
                <a:gd name="T30" fmla="*/ 5 w 15"/>
                <a:gd name="T31" fmla="*/ 3 h 12"/>
                <a:gd name="T32" fmla="*/ 2 w 15"/>
                <a:gd name="T33" fmla="*/ 6 h 12"/>
                <a:gd name="T34" fmla="*/ 9 w 15"/>
                <a:gd name="T35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12">
                  <a:moveTo>
                    <a:pt x="14" y="3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2" y="4"/>
                    <a:pt x="3" y="3"/>
                    <a:pt x="3" y="1"/>
                  </a:cubicBezTo>
                  <a:cubicBezTo>
                    <a:pt x="3" y="1"/>
                    <a:pt x="4" y="1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14" y="3"/>
                  </a:lnTo>
                  <a:close/>
                  <a:moveTo>
                    <a:pt x="9" y="10"/>
                  </a:moveTo>
                  <a:cubicBezTo>
                    <a:pt x="13" y="5"/>
                    <a:pt x="13" y="5"/>
                    <a:pt x="13" y="5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4" y="5"/>
                    <a:pt x="2" y="6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62297E5F-736A-43B5-B5D1-0D4C60E20E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1" y="1865"/>
              <a:ext cx="154" cy="81"/>
            </a:xfrm>
            <a:custGeom>
              <a:avLst/>
              <a:gdLst>
                <a:gd name="T0" fmla="*/ 6 w 36"/>
                <a:gd name="T1" fmla="*/ 17 h 19"/>
                <a:gd name="T2" fmla="*/ 3 w 36"/>
                <a:gd name="T3" fmla="*/ 19 h 19"/>
                <a:gd name="T4" fmla="*/ 2 w 36"/>
                <a:gd name="T5" fmla="*/ 19 h 19"/>
                <a:gd name="T6" fmla="*/ 1 w 36"/>
                <a:gd name="T7" fmla="*/ 19 h 19"/>
                <a:gd name="T8" fmla="*/ 0 w 36"/>
                <a:gd name="T9" fmla="*/ 18 h 19"/>
                <a:gd name="T10" fmla="*/ 0 w 36"/>
                <a:gd name="T11" fmla="*/ 16 h 19"/>
                <a:gd name="T12" fmla="*/ 0 w 36"/>
                <a:gd name="T13" fmla="*/ 16 h 19"/>
                <a:gd name="T14" fmla="*/ 0 w 36"/>
                <a:gd name="T15" fmla="*/ 15 h 19"/>
                <a:gd name="T16" fmla="*/ 1 w 36"/>
                <a:gd name="T17" fmla="*/ 13 h 19"/>
                <a:gd name="T18" fmla="*/ 4 w 36"/>
                <a:gd name="T19" fmla="*/ 8 h 19"/>
                <a:gd name="T20" fmla="*/ 19 w 36"/>
                <a:gd name="T21" fmla="*/ 0 h 19"/>
                <a:gd name="T22" fmla="*/ 19 w 36"/>
                <a:gd name="T23" fmla="*/ 0 h 19"/>
                <a:gd name="T24" fmla="*/ 23 w 36"/>
                <a:gd name="T25" fmla="*/ 1 h 19"/>
                <a:gd name="T26" fmla="*/ 26 w 36"/>
                <a:gd name="T27" fmla="*/ 3 h 19"/>
                <a:gd name="T28" fmla="*/ 27 w 36"/>
                <a:gd name="T29" fmla="*/ 3 h 19"/>
                <a:gd name="T30" fmla="*/ 34 w 36"/>
                <a:gd name="T31" fmla="*/ 11 h 19"/>
                <a:gd name="T32" fmla="*/ 36 w 36"/>
                <a:gd name="T33" fmla="*/ 17 h 19"/>
                <a:gd name="T34" fmla="*/ 36 w 36"/>
                <a:gd name="T35" fmla="*/ 17 h 19"/>
                <a:gd name="T36" fmla="*/ 35 w 36"/>
                <a:gd name="T37" fmla="*/ 19 h 19"/>
                <a:gd name="T38" fmla="*/ 34 w 36"/>
                <a:gd name="T39" fmla="*/ 19 h 19"/>
                <a:gd name="T40" fmla="*/ 32 w 36"/>
                <a:gd name="T41" fmla="*/ 19 h 19"/>
                <a:gd name="T42" fmla="*/ 18 w 36"/>
                <a:gd name="T43" fmla="*/ 15 h 19"/>
                <a:gd name="T44" fmla="*/ 15 w 36"/>
                <a:gd name="T45" fmla="*/ 14 h 19"/>
                <a:gd name="T46" fmla="*/ 14 w 36"/>
                <a:gd name="T47" fmla="*/ 14 h 19"/>
                <a:gd name="T48" fmla="*/ 6 w 36"/>
                <a:gd name="T49" fmla="*/ 17 h 19"/>
                <a:gd name="T50" fmla="*/ 5 w 36"/>
                <a:gd name="T51" fmla="*/ 9 h 19"/>
                <a:gd name="T52" fmla="*/ 2 w 36"/>
                <a:gd name="T53" fmla="*/ 16 h 19"/>
                <a:gd name="T54" fmla="*/ 2 w 36"/>
                <a:gd name="T55" fmla="*/ 16 h 19"/>
                <a:gd name="T56" fmla="*/ 2 w 36"/>
                <a:gd name="T57" fmla="*/ 16 h 19"/>
                <a:gd name="T58" fmla="*/ 2 w 36"/>
                <a:gd name="T59" fmla="*/ 16 h 19"/>
                <a:gd name="T60" fmla="*/ 2 w 36"/>
                <a:gd name="T61" fmla="*/ 17 h 19"/>
                <a:gd name="T62" fmla="*/ 5 w 36"/>
                <a:gd name="T63" fmla="*/ 15 h 19"/>
                <a:gd name="T64" fmla="*/ 14 w 36"/>
                <a:gd name="T65" fmla="*/ 12 h 19"/>
                <a:gd name="T66" fmla="*/ 15 w 36"/>
                <a:gd name="T67" fmla="*/ 12 h 19"/>
                <a:gd name="T68" fmla="*/ 19 w 36"/>
                <a:gd name="T69" fmla="*/ 13 h 19"/>
                <a:gd name="T70" fmla="*/ 32 w 36"/>
                <a:gd name="T71" fmla="*/ 17 h 19"/>
                <a:gd name="T72" fmla="*/ 34 w 36"/>
                <a:gd name="T73" fmla="*/ 17 h 19"/>
                <a:gd name="T74" fmla="*/ 34 w 36"/>
                <a:gd name="T75" fmla="*/ 17 h 19"/>
                <a:gd name="T76" fmla="*/ 32 w 36"/>
                <a:gd name="T77" fmla="*/ 12 h 19"/>
                <a:gd name="T78" fmla="*/ 25 w 36"/>
                <a:gd name="T79" fmla="*/ 5 h 19"/>
                <a:gd name="T80" fmla="*/ 25 w 36"/>
                <a:gd name="T81" fmla="*/ 4 h 19"/>
                <a:gd name="T82" fmla="*/ 25 w 36"/>
                <a:gd name="T83" fmla="*/ 4 h 19"/>
                <a:gd name="T84" fmla="*/ 24 w 36"/>
                <a:gd name="T85" fmla="*/ 4 h 19"/>
                <a:gd name="T86" fmla="*/ 23 w 36"/>
                <a:gd name="T87" fmla="*/ 3 h 19"/>
                <a:gd name="T88" fmla="*/ 19 w 36"/>
                <a:gd name="T89" fmla="*/ 2 h 19"/>
                <a:gd name="T90" fmla="*/ 5 w 36"/>
                <a:gd name="T91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" h="19">
                  <a:moveTo>
                    <a:pt x="6" y="17"/>
                  </a:moveTo>
                  <a:cubicBezTo>
                    <a:pt x="5" y="17"/>
                    <a:pt x="4" y="18"/>
                    <a:pt x="3" y="19"/>
                  </a:cubicBezTo>
                  <a:cubicBezTo>
                    <a:pt x="3" y="19"/>
                    <a:pt x="2" y="19"/>
                    <a:pt x="2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0" y="18"/>
                    <a:pt x="0" y="18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1" y="14"/>
                    <a:pt x="1" y="13"/>
                  </a:cubicBezTo>
                  <a:cubicBezTo>
                    <a:pt x="1" y="11"/>
                    <a:pt x="2" y="9"/>
                    <a:pt x="4" y="8"/>
                  </a:cubicBezTo>
                  <a:cubicBezTo>
                    <a:pt x="6" y="4"/>
                    <a:pt x="11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2" y="1"/>
                    <a:pt x="23" y="1"/>
                  </a:cubicBezTo>
                  <a:cubicBezTo>
                    <a:pt x="24" y="1"/>
                    <a:pt x="25" y="2"/>
                    <a:pt x="26" y="3"/>
                  </a:cubicBezTo>
                  <a:cubicBezTo>
                    <a:pt x="26" y="3"/>
                    <a:pt x="27" y="3"/>
                    <a:pt x="27" y="3"/>
                  </a:cubicBezTo>
                  <a:cubicBezTo>
                    <a:pt x="30" y="5"/>
                    <a:pt x="32" y="8"/>
                    <a:pt x="34" y="11"/>
                  </a:cubicBezTo>
                  <a:cubicBezTo>
                    <a:pt x="35" y="13"/>
                    <a:pt x="36" y="16"/>
                    <a:pt x="36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8"/>
                    <a:pt x="36" y="18"/>
                    <a:pt x="35" y="19"/>
                  </a:cubicBezTo>
                  <a:cubicBezTo>
                    <a:pt x="35" y="19"/>
                    <a:pt x="35" y="19"/>
                    <a:pt x="34" y="19"/>
                  </a:cubicBezTo>
                  <a:cubicBezTo>
                    <a:pt x="33" y="19"/>
                    <a:pt x="33" y="19"/>
                    <a:pt x="32" y="19"/>
                  </a:cubicBezTo>
                  <a:cubicBezTo>
                    <a:pt x="28" y="18"/>
                    <a:pt x="23" y="16"/>
                    <a:pt x="18" y="15"/>
                  </a:cubicBezTo>
                  <a:cubicBezTo>
                    <a:pt x="17" y="15"/>
                    <a:pt x="16" y="14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9" y="14"/>
                    <a:pt x="8" y="15"/>
                    <a:pt x="6" y="17"/>
                  </a:cubicBezTo>
                  <a:close/>
                  <a:moveTo>
                    <a:pt x="5" y="9"/>
                  </a:moveTo>
                  <a:cubicBezTo>
                    <a:pt x="3" y="12"/>
                    <a:pt x="2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7"/>
                    <a:pt x="2" y="17"/>
                  </a:cubicBezTo>
                  <a:cubicBezTo>
                    <a:pt x="3" y="16"/>
                    <a:pt x="4" y="15"/>
                    <a:pt x="5" y="15"/>
                  </a:cubicBezTo>
                  <a:cubicBezTo>
                    <a:pt x="7" y="14"/>
                    <a:pt x="9" y="12"/>
                    <a:pt x="14" y="12"/>
                  </a:cubicBezTo>
                  <a:cubicBezTo>
                    <a:pt x="14" y="12"/>
                    <a:pt x="14" y="12"/>
                    <a:pt x="15" y="12"/>
                  </a:cubicBezTo>
                  <a:cubicBezTo>
                    <a:pt x="16" y="12"/>
                    <a:pt x="17" y="13"/>
                    <a:pt x="19" y="13"/>
                  </a:cubicBezTo>
                  <a:cubicBezTo>
                    <a:pt x="23" y="14"/>
                    <a:pt x="29" y="16"/>
                    <a:pt x="32" y="17"/>
                  </a:cubicBezTo>
                  <a:cubicBezTo>
                    <a:pt x="33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6"/>
                    <a:pt x="33" y="14"/>
                    <a:pt x="32" y="12"/>
                  </a:cubicBezTo>
                  <a:cubicBezTo>
                    <a:pt x="31" y="9"/>
                    <a:pt x="29" y="7"/>
                    <a:pt x="25" y="5"/>
                  </a:cubicBezTo>
                  <a:cubicBezTo>
                    <a:pt x="25" y="5"/>
                    <a:pt x="25" y="5"/>
                    <a:pt x="25" y="4"/>
                  </a:cubicBezTo>
                  <a:cubicBezTo>
                    <a:pt x="24" y="4"/>
                    <a:pt x="24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4" y="3"/>
                    <a:pt x="23" y="3"/>
                  </a:cubicBezTo>
                  <a:cubicBezTo>
                    <a:pt x="22" y="3"/>
                    <a:pt x="20" y="2"/>
                    <a:pt x="19" y="2"/>
                  </a:cubicBezTo>
                  <a:cubicBezTo>
                    <a:pt x="12" y="2"/>
                    <a:pt x="8" y="5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C2E5CB7A-2948-4112-AC2F-27A758796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" y="2049"/>
              <a:ext cx="68" cy="18"/>
            </a:xfrm>
            <a:custGeom>
              <a:avLst/>
              <a:gdLst>
                <a:gd name="T0" fmla="*/ 0 w 16"/>
                <a:gd name="T1" fmla="*/ 2 h 4"/>
                <a:gd name="T2" fmla="*/ 0 w 16"/>
                <a:gd name="T3" fmla="*/ 0 h 4"/>
                <a:gd name="T4" fmla="*/ 1 w 16"/>
                <a:gd name="T5" fmla="*/ 0 h 4"/>
                <a:gd name="T6" fmla="*/ 2 w 16"/>
                <a:gd name="T7" fmla="*/ 0 h 4"/>
                <a:gd name="T8" fmla="*/ 2 w 16"/>
                <a:gd name="T9" fmla="*/ 1 h 4"/>
                <a:gd name="T10" fmla="*/ 3 w 16"/>
                <a:gd name="T11" fmla="*/ 1 h 4"/>
                <a:gd name="T12" fmla="*/ 8 w 16"/>
                <a:gd name="T13" fmla="*/ 2 h 4"/>
                <a:gd name="T14" fmla="*/ 14 w 16"/>
                <a:gd name="T15" fmla="*/ 0 h 4"/>
                <a:gd name="T16" fmla="*/ 15 w 16"/>
                <a:gd name="T17" fmla="*/ 0 h 4"/>
                <a:gd name="T18" fmla="*/ 16 w 16"/>
                <a:gd name="T19" fmla="*/ 0 h 4"/>
                <a:gd name="T20" fmla="*/ 16 w 16"/>
                <a:gd name="T21" fmla="*/ 2 h 4"/>
                <a:gd name="T22" fmla="*/ 8 w 16"/>
                <a:gd name="T23" fmla="*/ 4 h 4"/>
                <a:gd name="T24" fmla="*/ 0 w 16"/>
                <a:gd name="T2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2"/>
                    <a:pt x="6" y="2"/>
                    <a:pt x="8" y="2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6" y="2"/>
                    <a:pt x="13" y="4"/>
                    <a:pt x="8" y="4"/>
                  </a:cubicBezTo>
                  <a:cubicBezTo>
                    <a:pt x="3" y="4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961A89D8-4357-48F1-AFD8-AA85FBE47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1942"/>
              <a:ext cx="179" cy="223"/>
            </a:xfrm>
            <a:custGeom>
              <a:avLst/>
              <a:gdLst>
                <a:gd name="T0" fmla="*/ 13 w 42"/>
                <a:gd name="T1" fmla="*/ 40 h 52"/>
                <a:gd name="T2" fmla="*/ 0 w 42"/>
                <a:gd name="T3" fmla="*/ 31 h 52"/>
                <a:gd name="T4" fmla="*/ 4 w 42"/>
                <a:gd name="T5" fmla="*/ 28 h 52"/>
                <a:gd name="T6" fmla="*/ 4 w 42"/>
                <a:gd name="T7" fmla="*/ 21 h 52"/>
                <a:gd name="T8" fmla="*/ 6 w 42"/>
                <a:gd name="T9" fmla="*/ 12 h 52"/>
                <a:gd name="T10" fmla="*/ 8 w 42"/>
                <a:gd name="T11" fmla="*/ 8 h 52"/>
                <a:gd name="T12" fmla="*/ 8 w 42"/>
                <a:gd name="T13" fmla="*/ 7 h 52"/>
                <a:gd name="T14" fmla="*/ 9 w 42"/>
                <a:gd name="T15" fmla="*/ 5 h 52"/>
                <a:gd name="T16" fmla="*/ 8 w 42"/>
                <a:gd name="T17" fmla="*/ 3 h 52"/>
                <a:gd name="T18" fmla="*/ 7 w 42"/>
                <a:gd name="T19" fmla="*/ 2 h 52"/>
                <a:gd name="T20" fmla="*/ 8 w 42"/>
                <a:gd name="T21" fmla="*/ 0 h 52"/>
                <a:gd name="T22" fmla="*/ 11 w 42"/>
                <a:gd name="T23" fmla="*/ 5 h 52"/>
                <a:gd name="T24" fmla="*/ 11 w 42"/>
                <a:gd name="T25" fmla="*/ 5 h 52"/>
                <a:gd name="T26" fmla="*/ 9 w 42"/>
                <a:gd name="T27" fmla="*/ 9 h 52"/>
                <a:gd name="T28" fmla="*/ 6 w 42"/>
                <a:gd name="T29" fmla="*/ 20 h 52"/>
                <a:gd name="T30" fmla="*/ 5 w 42"/>
                <a:gd name="T31" fmla="*/ 29 h 52"/>
                <a:gd name="T32" fmla="*/ 6 w 42"/>
                <a:gd name="T33" fmla="*/ 35 h 52"/>
                <a:gd name="T34" fmla="*/ 14 w 42"/>
                <a:gd name="T35" fmla="*/ 38 h 52"/>
                <a:gd name="T36" fmla="*/ 40 w 42"/>
                <a:gd name="T37" fmla="*/ 47 h 52"/>
                <a:gd name="T38" fmla="*/ 40 w 42"/>
                <a:gd name="T39" fmla="*/ 45 h 52"/>
                <a:gd name="T40" fmla="*/ 29 w 42"/>
                <a:gd name="T41" fmla="*/ 34 h 52"/>
                <a:gd name="T42" fmla="*/ 19 w 42"/>
                <a:gd name="T43" fmla="*/ 25 h 52"/>
                <a:gd name="T44" fmla="*/ 24 w 42"/>
                <a:gd name="T45" fmla="*/ 13 h 52"/>
                <a:gd name="T46" fmla="*/ 25 w 42"/>
                <a:gd name="T47" fmla="*/ 9 h 52"/>
                <a:gd name="T48" fmla="*/ 26 w 42"/>
                <a:gd name="T49" fmla="*/ 8 h 52"/>
                <a:gd name="T50" fmla="*/ 26 w 42"/>
                <a:gd name="T51" fmla="*/ 7 h 52"/>
                <a:gd name="T52" fmla="*/ 25 w 42"/>
                <a:gd name="T53" fmla="*/ 5 h 52"/>
                <a:gd name="T54" fmla="*/ 27 w 42"/>
                <a:gd name="T55" fmla="*/ 5 h 52"/>
                <a:gd name="T56" fmla="*/ 28 w 42"/>
                <a:gd name="T57" fmla="*/ 8 h 52"/>
                <a:gd name="T58" fmla="*/ 26 w 42"/>
                <a:gd name="T59" fmla="*/ 11 h 52"/>
                <a:gd name="T60" fmla="*/ 23 w 42"/>
                <a:gd name="T61" fmla="*/ 21 h 52"/>
                <a:gd name="T62" fmla="*/ 24 w 42"/>
                <a:gd name="T63" fmla="*/ 29 h 52"/>
                <a:gd name="T64" fmla="*/ 30 w 42"/>
                <a:gd name="T65" fmla="*/ 32 h 52"/>
                <a:gd name="T66" fmla="*/ 42 w 42"/>
                <a:gd name="T67" fmla="*/ 45 h 52"/>
                <a:gd name="T68" fmla="*/ 41 w 42"/>
                <a:gd name="T69" fmla="*/ 49 h 52"/>
                <a:gd name="T70" fmla="*/ 30 w 42"/>
                <a:gd name="T7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" h="52">
                  <a:moveTo>
                    <a:pt x="29" y="52"/>
                  </a:moveTo>
                  <a:cubicBezTo>
                    <a:pt x="27" y="48"/>
                    <a:pt x="22" y="44"/>
                    <a:pt x="13" y="40"/>
                  </a:cubicBezTo>
                  <a:cubicBezTo>
                    <a:pt x="11" y="39"/>
                    <a:pt x="8" y="38"/>
                    <a:pt x="5" y="37"/>
                  </a:cubicBezTo>
                  <a:cubicBezTo>
                    <a:pt x="3" y="35"/>
                    <a:pt x="1" y="34"/>
                    <a:pt x="0" y="31"/>
                  </a:cubicBezTo>
                  <a:cubicBezTo>
                    <a:pt x="0" y="31"/>
                    <a:pt x="0" y="30"/>
                    <a:pt x="1" y="30"/>
                  </a:cubicBezTo>
                  <a:cubicBezTo>
                    <a:pt x="2" y="29"/>
                    <a:pt x="3" y="29"/>
                    <a:pt x="4" y="28"/>
                  </a:cubicBezTo>
                  <a:cubicBezTo>
                    <a:pt x="5" y="27"/>
                    <a:pt x="5" y="26"/>
                    <a:pt x="5" y="25"/>
                  </a:cubicBezTo>
                  <a:cubicBezTo>
                    <a:pt x="5" y="23"/>
                    <a:pt x="4" y="22"/>
                    <a:pt x="4" y="21"/>
                  </a:cubicBezTo>
                  <a:cubicBezTo>
                    <a:pt x="3" y="21"/>
                    <a:pt x="3" y="20"/>
                    <a:pt x="4" y="20"/>
                  </a:cubicBezTo>
                  <a:cubicBezTo>
                    <a:pt x="5" y="18"/>
                    <a:pt x="6" y="16"/>
                    <a:pt x="6" y="12"/>
                  </a:cubicBezTo>
                  <a:cubicBezTo>
                    <a:pt x="7" y="11"/>
                    <a:pt x="7" y="10"/>
                    <a:pt x="7" y="8"/>
                  </a:cubicBezTo>
                  <a:cubicBezTo>
                    <a:pt x="7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7"/>
                    <a:pt x="8" y="7"/>
                  </a:cubicBezTo>
                  <a:cubicBezTo>
                    <a:pt x="9" y="7"/>
                    <a:pt x="9" y="6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3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6"/>
                    <a:pt x="11" y="7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9" y="11"/>
                    <a:pt x="9" y="11"/>
                    <a:pt x="8" y="13"/>
                  </a:cubicBezTo>
                  <a:cubicBezTo>
                    <a:pt x="8" y="16"/>
                    <a:pt x="7" y="19"/>
                    <a:pt x="6" y="20"/>
                  </a:cubicBezTo>
                  <a:cubicBezTo>
                    <a:pt x="6" y="21"/>
                    <a:pt x="7" y="23"/>
                    <a:pt x="7" y="25"/>
                  </a:cubicBezTo>
                  <a:cubicBezTo>
                    <a:pt x="7" y="26"/>
                    <a:pt x="6" y="28"/>
                    <a:pt x="5" y="29"/>
                  </a:cubicBezTo>
                  <a:cubicBezTo>
                    <a:pt x="5" y="30"/>
                    <a:pt x="4" y="31"/>
                    <a:pt x="2" y="31"/>
                  </a:cubicBezTo>
                  <a:cubicBezTo>
                    <a:pt x="3" y="33"/>
                    <a:pt x="5" y="34"/>
                    <a:pt x="6" y="35"/>
                  </a:cubicBezTo>
                  <a:cubicBezTo>
                    <a:pt x="9" y="36"/>
                    <a:pt x="11" y="37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23" y="42"/>
                    <a:pt x="28" y="46"/>
                    <a:pt x="30" y="50"/>
                  </a:cubicBezTo>
                  <a:cubicBezTo>
                    <a:pt x="34" y="49"/>
                    <a:pt x="37" y="49"/>
                    <a:pt x="40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40" y="46"/>
                    <a:pt x="40" y="45"/>
                  </a:cubicBezTo>
                  <a:cubicBezTo>
                    <a:pt x="40" y="44"/>
                    <a:pt x="40" y="42"/>
                    <a:pt x="38" y="40"/>
                  </a:cubicBezTo>
                  <a:cubicBezTo>
                    <a:pt x="37" y="38"/>
                    <a:pt x="34" y="36"/>
                    <a:pt x="29" y="34"/>
                  </a:cubicBezTo>
                  <a:cubicBezTo>
                    <a:pt x="27" y="33"/>
                    <a:pt x="24" y="32"/>
                    <a:pt x="22" y="30"/>
                  </a:cubicBezTo>
                  <a:cubicBezTo>
                    <a:pt x="20" y="29"/>
                    <a:pt x="19" y="27"/>
                    <a:pt x="19" y="25"/>
                  </a:cubicBezTo>
                  <a:cubicBezTo>
                    <a:pt x="19" y="22"/>
                    <a:pt x="20" y="21"/>
                    <a:pt x="21" y="19"/>
                  </a:cubicBezTo>
                  <a:cubicBezTo>
                    <a:pt x="22" y="18"/>
                    <a:pt x="23" y="17"/>
                    <a:pt x="24" y="13"/>
                  </a:cubicBezTo>
                  <a:cubicBezTo>
                    <a:pt x="24" y="12"/>
                    <a:pt x="24" y="11"/>
                    <a:pt x="24" y="10"/>
                  </a:cubicBezTo>
                  <a:cubicBezTo>
                    <a:pt x="25" y="10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7"/>
                    <a:pt x="25" y="6"/>
                    <a:pt x="24" y="6"/>
                  </a:cubicBezTo>
                  <a:cubicBezTo>
                    <a:pt x="24" y="5"/>
                    <a:pt x="25" y="5"/>
                    <a:pt x="25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7" y="5"/>
                    <a:pt x="27" y="5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9"/>
                    <a:pt x="27" y="9"/>
                    <a:pt x="27" y="10"/>
                  </a:cubicBezTo>
                  <a:cubicBezTo>
                    <a:pt x="27" y="10"/>
                    <a:pt x="27" y="11"/>
                    <a:pt x="26" y="11"/>
                  </a:cubicBezTo>
                  <a:cubicBezTo>
                    <a:pt x="26" y="12"/>
                    <a:pt x="26" y="12"/>
                    <a:pt x="26" y="13"/>
                  </a:cubicBezTo>
                  <a:cubicBezTo>
                    <a:pt x="25" y="17"/>
                    <a:pt x="24" y="19"/>
                    <a:pt x="23" y="21"/>
                  </a:cubicBezTo>
                  <a:cubicBezTo>
                    <a:pt x="22" y="22"/>
                    <a:pt x="21" y="23"/>
                    <a:pt x="21" y="25"/>
                  </a:cubicBezTo>
                  <a:cubicBezTo>
                    <a:pt x="21" y="26"/>
                    <a:pt x="22" y="28"/>
                    <a:pt x="24" y="29"/>
                  </a:cubicBezTo>
                  <a:cubicBezTo>
                    <a:pt x="25" y="30"/>
                    <a:pt x="27" y="31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5" y="34"/>
                    <a:pt x="38" y="36"/>
                    <a:pt x="40" y="39"/>
                  </a:cubicBezTo>
                  <a:cubicBezTo>
                    <a:pt x="42" y="41"/>
                    <a:pt x="42" y="43"/>
                    <a:pt x="42" y="45"/>
                  </a:cubicBezTo>
                  <a:cubicBezTo>
                    <a:pt x="42" y="47"/>
                    <a:pt x="42" y="49"/>
                    <a:pt x="42" y="49"/>
                  </a:cubicBezTo>
                  <a:cubicBezTo>
                    <a:pt x="42" y="49"/>
                    <a:pt x="41" y="49"/>
                    <a:pt x="41" y="49"/>
                  </a:cubicBezTo>
                  <a:cubicBezTo>
                    <a:pt x="37" y="50"/>
                    <a:pt x="35" y="51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9" y="52"/>
                    <a:pt x="29" y="52"/>
                    <a:pt x="29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DB752828-2A05-4552-A38B-94805528E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8" y="1903"/>
              <a:ext cx="98" cy="69"/>
            </a:xfrm>
            <a:custGeom>
              <a:avLst/>
              <a:gdLst>
                <a:gd name="T0" fmla="*/ 19 w 23"/>
                <a:gd name="T1" fmla="*/ 16 h 16"/>
                <a:gd name="T2" fmla="*/ 18 w 23"/>
                <a:gd name="T3" fmla="*/ 15 h 16"/>
                <a:gd name="T4" fmla="*/ 14 w 23"/>
                <a:gd name="T5" fmla="*/ 14 h 16"/>
                <a:gd name="T6" fmla="*/ 13 w 23"/>
                <a:gd name="T7" fmla="*/ 13 h 16"/>
                <a:gd name="T8" fmla="*/ 12 w 23"/>
                <a:gd name="T9" fmla="*/ 13 h 16"/>
                <a:gd name="T10" fmla="*/ 12 w 23"/>
                <a:gd name="T11" fmla="*/ 13 h 16"/>
                <a:gd name="T12" fmla="*/ 11 w 23"/>
                <a:gd name="T13" fmla="*/ 13 h 16"/>
                <a:gd name="T14" fmla="*/ 10 w 23"/>
                <a:gd name="T15" fmla="*/ 13 h 16"/>
                <a:gd name="T16" fmla="*/ 9 w 23"/>
                <a:gd name="T17" fmla="*/ 13 h 16"/>
                <a:gd name="T18" fmla="*/ 9 w 23"/>
                <a:gd name="T19" fmla="*/ 13 h 16"/>
                <a:gd name="T20" fmla="*/ 4 w 23"/>
                <a:gd name="T21" fmla="*/ 13 h 16"/>
                <a:gd name="T22" fmla="*/ 3 w 23"/>
                <a:gd name="T23" fmla="*/ 12 h 16"/>
                <a:gd name="T24" fmla="*/ 3 w 23"/>
                <a:gd name="T25" fmla="*/ 11 h 16"/>
                <a:gd name="T26" fmla="*/ 2 w 23"/>
                <a:gd name="T27" fmla="*/ 11 h 16"/>
                <a:gd name="T28" fmla="*/ 2 w 23"/>
                <a:gd name="T29" fmla="*/ 10 h 16"/>
                <a:gd name="T30" fmla="*/ 2 w 23"/>
                <a:gd name="T31" fmla="*/ 10 h 16"/>
                <a:gd name="T32" fmla="*/ 1 w 23"/>
                <a:gd name="T33" fmla="*/ 8 h 16"/>
                <a:gd name="T34" fmla="*/ 2 w 23"/>
                <a:gd name="T35" fmla="*/ 8 h 16"/>
                <a:gd name="T36" fmla="*/ 0 w 23"/>
                <a:gd name="T37" fmla="*/ 3 h 16"/>
                <a:gd name="T38" fmla="*/ 0 w 23"/>
                <a:gd name="T39" fmla="*/ 2 h 16"/>
                <a:gd name="T40" fmla="*/ 1 w 23"/>
                <a:gd name="T41" fmla="*/ 1 h 16"/>
                <a:gd name="T42" fmla="*/ 8 w 23"/>
                <a:gd name="T43" fmla="*/ 0 h 16"/>
                <a:gd name="T44" fmla="*/ 8 w 23"/>
                <a:gd name="T45" fmla="*/ 0 h 16"/>
                <a:gd name="T46" fmla="*/ 12 w 23"/>
                <a:gd name="T47" fmla="*/ 0 h 16"/>
                <a:gd name="T48" fmla="*/ 14 w 23"/>
                <a:gd name="T49" fmla="*/ 1 h 16"/>
                <a:gd name="T50" fmla="*/ 15 w 23"/>
                <a:gd name="T51" fmla="*/ 2 h 16"/>
                <a:gd name="T52" fmla="*/ 21 w 23"/>
                <a:gd name="T53" fmla="*/ 8 h 16"/>
                <a:gd name="T54" fmla="*/ 23 w 23"/>
                <a:gd name="T55" fmla="*/ 13 h 16"/>
                <a:gd name="T56" fmla="*/ 23 w 23"/>
                <a:gd name="T57" fmla="*/ 13 h 16"/>
                <a:gd name="T58" fmla="*/ 22 w 23"/>
                <a:gd name="T59" fmla="*/ 15 h 16"/>
                <a:gd name="T60" fmla="*/ 21 w 23"/>
                <a:gd name="T61" fmla="*/ 16 h 16"/>
                <a:gd name="T62" fmla="*/ 20 w 23"/>
                <a:gd name="T63" fmla="*/ 16 h 16"/>
                <a:gd name="T64" fmla="*/ 20 w 23"/>
                <a:gd name="T65" fmla="*/ 16 h 16"/>
                <a:gd name="T66" fmla="*/ 19 w 23"/>
                <a:gd name="T67" fmla="*/ 16 h 16"/>
                <a:gd name="T68" fmla="*/ 12 w 23"/>
                <a:gd name="T69" fmla="*/ 11 h 16"/>
                <a:gd name="T70" fmla="*/ 14 w 23"/>
                <a:gd name="T71" fmla="*/ 11 h 16"/>
                <a:gd name="T72" fmla="*/ 16 w 23"/>
                <a:gd name="T73" fmla="*/ 12 h 16"/>
                <a:gd name="T74" fmla="*/ 19 w 23"/>
                <a:gd name="T75" fmla="*/ 13 h 16"/>
                <a:gd name="T76" fmla="*/ 20 w 23"/>
                <a:gd name="T77" fmla="*/ 14 h 16"/>
                <a:gd name="T78" fmla="*/ 21 w 23"/>
                <a:gd name="T79" fmla="*/ 14 h 16"/>
                <a:gd name="T80" fmla="*/ 21 w 23"/>
                <a:gd name="T81" fmla="*/ 13 h 16"/>
                <a:gd name="T82" fmla="*/ 21 w 23"/>
                <a:gd name="T83" fmla="*/ 13 h 16"/>
                <a:gd name="T84" fmla="*/ 19 w 23"/>
                <a:gd name="T85" fmla="*/ 9 h 16"/>
                <a:gd name="T86" fmla="*/ 13 w 23"/>
                <a:gd name="T87" fmla="*/ 3 h 16"/>
                <a:gd name="T88" fmla="*/ 13 w 23"/>
                <a:gd name="T89" fmla="*/ 3 h 16"/>
                <a:gd name="T90" fmla="*/ 13 w 23"/>
                <a:gd name="T91" fmla="*/ 2 h 16"/>
                <a:gd name="T92" fmla="*/ 12 w 23"/>
                <a:gd name="T93" fmla="*/ 2 h 16"/>
                <a:gd name="T94" fmla="*/ 8 w 23"/>
                <a:gd name="T95" fmla="*/ 2 h 16"/>
                <a:gd name="T96" fmla="*/ 8 w 23"/>
                <a:gd name="T97" fmla="*/ 2 h 16"/>
                <a:gd name="T98" fmla="*/ 3 w 23"/>
                <a:gd name="T99" fmla="*/ 3 h 16"/>
                <a:gd name="T100" fmla="*/ 4 w 23"/>
                <a:gd name="T101" fmla="*/ 8 h 16"/>
                <a:gd name="T102" fmla="*/ 4 w 23"/>
                <a:gd name="T103" fmla="*/ 8 h 16"/>
                <a:gd name="T104" fmla="*/ 4 w 23"/>
                <a:gd name="T105" fmla="*/ 9 h 16"/>
                <a:gd name="T106" fmla="*/ 4 w 23"/>
                <a:gd name="T107" fmla="*/ 10 h 16"/>
                <a:gd name="T108" fmla="*/ 4 w 23"/>
                <a:gd name="T109" fmla="*/ 10 h 16"/>
                <a:gd name="T110" fmla="*/ 5 w 23"/>
                <a:gd name="T111" fmla="*/ 11 h 16"/>
                <a:gd name="T112" fmla="*/ 9 w 23"/>
                <a:gd name="T113" fmla="*/ 11 h 16"/>
                <a:gd name="T114" fmla="*/ 9 w 23"/>
                <a:gd name="T115" fmla="*/ 11 h 16"/>
                <a:gd name="T116" fmla="*/ 9 w 23"/>
                <a:gd name="T117" fmla="*/ 11 h 16"/>
                <a:gd name="T118" fmla="*/ 10 w 23"/>
                <a:gd name="T119" fmla="*/ 11 h 16"/>
                <a:gd name="T120" fmla="*/ 10 w 23"/>
                <a:gd name="T121" fmla="*/ 11 h 16"/>
                <a:gd name="T122" fmla="*/ 12 w 23"/>
                <a:gd name="T123" fmla="*/ 11 h 16"/>
                <a:gd name="T124" fmla="*/ 12 w 23"/>
                <a:gd name="T125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" h="16">
                  <a:moveTo>
                    <a:pt x="19" y="16"/>
                  </a:moveTo>
                  <a:cubicBezTo>
                    <a:pt x="19" y="15"/>
                    <a:pt x="18" y="15"/>
                    <a:pt x="18" y="15"/>
                  </a:cubicBezTo>
                  <a:cubicBezTo>
                    <a:pt x="17" y="15"/>
                    <a:pt x="15" y="14"/>
                    <a:pt x="14" y="14"/>
                  </a:cubicBezTo>
                  <a:cubicBezTo>
                    <a:pt x="14" y="14"/>
                    <a:pt x="13" y="13"/>
                    <a:pt x="13" y="13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6" y="13"/>
                    <a:pt x="5" y="13"/>
                    <a:pt x="4" y="13"/>
                  </a:cubicBezTo>
                  <a:cubicBezTo>
                    <a:pt x="4" y="13"/>
                    <a:pt x="3" y="12"/>
                    <a:pt x="3" y="12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1" y="5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3" y="0"/>
                    <a:pt x="5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1" y="0"/>
                    <a:pt x="12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15" y="1"/>
                    <a:pt x="15" y="2"/>
                    <a:pt x="15" y="2"/>
                  </a:cubicBezTo>
                  <a:cubicBezTo>
                    <a:pt x="18" y="3"/>
                    <a:pt x="19" y="6"/>
                    <a:pt x="21" y="8"/>
                  </a:cubicBezTo>
                  <a:cubicBezTo>
                    <a:pt x="22" y="10"/>
                    <a:pt x="23" y="12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5"/>
                    <a:pt x="22" y="15"/>
                  </a:cubicBezTo>
                  <a:cubicBezTo>
                    <a:pt x="22" y="16"/>
                    <a:pt x="21" y="16"/>
                    <a:pt x="21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19" y="16"/>
                  </a:cubicBezTo>
                  <a:close/>
                  <a:moveTo>
                    <a:pt x="12" y="11"/>
                  </a:moveTo>
                  <a:cubicBezTo>
                    <a:pt x="13" y="11"/>
                    <a:pt x="13" y="11"/>
                    <a:pt x="14" y="11"/>
                  </a:cubicBezTo>
                  <a:cubicBezTo>
                    <a:pt x="14" y="12"/>
                    <a:pt x="15" y="12"/>
                    <a:pt x="16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2"/>
                    <a:pt x="20" y="10"/>
                    <a:pt x="19" y="9"/>
                  </a:cubicBezTo>
                  <a:cubicBezTo>
                    <a:pt x="18" y="7"/>
                    <a:pt x="16" y="5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9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6" y="11"/>
                    <a:pt x="7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8359F000-CEC9-47E9-BD59-5E7A9C20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" y="2049"/>
              <a:ext cx="73" cy="18"/>
            </a:xfrm>
            <a:custGeom>
              <a:avLst/>
              <a:gdLst>
                <a:gd name="T0" fmla="*/ 0 w 17"/>
                <a:gd name="T1" fmla="*/ 2 h 4"/>
                <a:gd name="T2" fmla="*/ 0 w 17"/>
                <a:gd name="T3" fmla="*/ 0 h 4"/>
                <a:gd name="T4" fmla="*/ 2 w 17"/>
                <a:gd name="T5" fmla="*/ 0 h 4"/>
                <a:gd name="T6" fmla="*/ 2 w 17"/>
                <a:gd name="T7" fmla="*/ 0 h 4"/>
                <a:gd name="T8" fmla="*/ 2 w 17"/>
                <a:gd name="T9" fmla="*/ 1 h 4"/>
                <a:gd name="T10" fmla="*/ 3 w 17"/>
                <a:gd name="T11" fmla="*/ 1 h 4"/>
                <a:gd name="T12" fmla="*/ 8 w 17"/>
                <a:gd name="T13" fmla="*/ 2 h 4"/>
                <a:gd name="T14" fmla="*/ 15 w 17"/>
                <a:gd name="T15" fmla="*/ 0 h 4"/>
                <a:gd name="T16" fmla="*/ 15 w 17"/>
                <a:gd name="T17" fmla="*/ 0 h 4"/>
                <a:gd name="T18" fmla="*/ 16 w 17"/>
                <a:gd name="T19" fmla="*/ 0 h 4"/>
                <a:gd name="T20" fmla="*/ 16 w 17"/>
                <a:gd name="T21" fmla="*/ 2 h 4"/>
                <a:gd name="T22" fmla="*/ 8 w 17"/>
                <a:gd name="T23" fmla="*/ 4 h 4"/>
                <a:gd name="T24" fmla="*/ 0 w 17"/>
                <a:gd name="T2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2"/>
                    <a:pt x="6" y="2"/>
                    <a:pt x="8" y="2"/>
                  </a:cubicBezTo>
                  <a:cubicBezTo>
                    <a:pt x="12" y="2"/>
                    <a:pt x="14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6" y="2"/>
                    <a:pt x="13" y="4"/>
                    <a:pt x="8" y="4"/>
                  </a:cubicBezTo>
                  <a:cubicBezTo>
                    <a:pt x="3" y="4"/>
                    <a:pt x="1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428D6483-1815-471D-81A7-A256A1425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5" y="1903"/>
              <a:ext cx="93" cy="65"/>
            </a:xfrm>
            <a:custGeom>
              <a:avLst/>
              <a:gdLst>
                <a:gd name="T0" fmla="*/ 20 w 22"/>
                <a:gd name="T1" fmla="*/ 7 h 15"/>
                <a:gd name="T2" fmla="*/ 20 w 22"/>
                <a:gd name="T3" fmla="*/ 7 h 15"/>
                <a:gd name="T4" fmla="*/ 20 w 22"/>
                <a:gd name="T5" fmla="*/ 8 h 15"/>
                <a:gd name="T6" fmla="*/ 21 w 22"/>
                <a:gd name="T7" fmla="*/ 9 h 15"/>
                <a:gd name="T8" fmla="*/ 21 w 22"/>
                <a:gd name="T9" fmla="*/ 10 h 15"/>
                <a:gd name="T10" fmla="*/ 21 w 22"/>
                <a:gd name="T11" fmla="*/ 11 h 15"/>
                <a:gd name="T12" fmla="*/ 19 w 22"/>
                <a:gd name="T13" fmla="*/ 11 h 15"/>
                <a:gd name="T14" fmla="*/ 19 w 22"/>
                <a:gd name="T15" fmla="*/ 11 h 15"/>
                <a:gd name="T16" fmla="*/ 19 w 22"/>
                <a:gd name="T17" fmla="*/ 12 h 15"/>
                <a:gd name="T18" fmla="*/ 18 w 22"/>
                <a:gd name="T19" fmla="*/ 13 h 15"/>
                <a:gd name="T20" fmla="*/ 18 w 22"/>
                <a:gd name="T21" fmla="*/ 13 h 15"/>
                <a:gd name="T22" fmla="*/ 14 w 22"/>
                <a:gd name="T23" fmla="*/ 13 h 15"/>
                <a:gd name="T24" fmla="*/ 14 w 22"/>
                <a:gd name="T25" fmla="*/ 13 h 15"/>
                <a:gd name="T26" fmla="*/ 12 w 22"/>
                <a:gd name="T27" fmla="*/ 13 h 15"/>
                <a:gd name="T28" fmla="*/ 8 w 22"/>
                <a:gd name="T29" fmla="*/ 13 h 15"/>
                <a:gd name="T30" fmla="*/ 5 w 22"/>
                <a:gd name="T31" fmla="*/ 14 h 15"/>
                <a:gd name="T32" fmla="*/ 2 w 22"/>
                <a:gd name="T33" fmla="*/ 15 h 15"/>
                <a:gd name="T34" fmla="*/ 2 w 22"/>
                <a:gd name="T35" fmla="*/ 15 h 15"/>
                <a:gd name="T36" fmla="*/ 0 w 22"/>
                <a:gd name="T37" fmla="*/ 14 h 15"/>
                <a:gd name="T38" fmla="*/ 0 w 22"/>
                <a:gd name="T39" fmla="*/ 13 h 15"/>
                <a:gd name="T40" fmla="*/ 0 w 22"/>
                <a:gd name="T41" fmla="*/ 12 h 15"/>
                <a:gd name="T42" fmla="*/ 3 w 22"/>
                <a:gd name="T43" fmla="*/ 5 h 15"/>
                <a:gd name="T44" fmla="*/ 14 w 22"/>
                <a:gd name="T45" fmla="*/ 0 h 15"/>
                <a:gd name="T46" fmla="*/ 15 w 22"/>
                <a:gd name="T47" fmla="*/ 0 h 15"/>
                <a:gd name="T48" fmla="*/ 21 w 22"/>
                <a:gd name="T49" fmla="*/ 1 h 15"/>
                <a:gd name="T50" fmla="*/ 22 w 22"/>
                <a:gd name="T51" fmla="*/ 1 h 15"/>
                <a:gd name="T52" fmla="*/ 22 w 22"/>
                <a:gd name="T53" fmla="*/ 2 h 15"/>
                <a:gd name="T54" fmla="*/ 20 w 22"/>
                <a:gd name="T55" fmla="*/ 7 h 15"/>
                <a:gd name="T56" fmla="*/ 2 w 22"/>
                <a:gd name="T57" fmla="*/ 13 h 15"/>
                <a:gd name="T58" fmla="*/ 2 w 22"/>
                <a:gd name="T59" fmla="*/ 13 h 15"/>
                <a:gd name="T60" fmla="*/ 2 w 22"/>
                <a:gd name="T61" fmla="*/ 13 h 15"/>
                <a:gd name="T62" fmla="*/ 4 w 22"/>
                <a:gd name="T63" fmla="*/ 12 h 15"/>
                <a:gd name="T64" fmla="*/ 8 w 22"/>
                <a:gd name="T65" fmla="*/ 11 h 15"/>
                <a:gd name="T66" fmla="*/ 8 w 22"/>
                <a:gd name="T67" fmla="*/ 11 h 15"/>
                <a:gd name="T68" fmla="*/ 12 w 22"/>
                <a:gd name="T69" fmla="*/ 11 h 15"/>
                <a:gd name="T70" fmla="*/ 14 w 22"/>
                <a:gd name="T71" fmla="*/ 11 h 15"/>
                <a:gd name="T72" fmla="*/ 14 w 22"/>
                <a:gd name="T73" fmla="*/ 11 h 15"/>
                <a:gd name="T74" fmla="*/ 18 w 22"/>
                <a:gd name="T75" fmla="*/ 11 h 15"/>
                <a:gd name="T76" fmla="*/ 18 w 22"/>
                <a:gd name="T77" fmla="*/ 10 h 15"/>
                <a:gd name="T78" fmla="*/ 19 w 22"/>
                <a:gd name="T79" fmla="*/ 10 h 15"/>
                <a:gd name="T80" fmla="*/ 18 w 22"/>
                <a:gd name="T81" fmla="*/ 9 h 15"/>
                <a:gd name="T82" fmla="*/ 18 w 22"/>
                <a:gd name="T83" fmla="*/ 7 h 15"/>
                <a:gd name="T84" fmla="*/ 18 w 22"/>
                <a:gd name="T85" fmla="*/ 7 h 15"/>
                <a:gd name="T86" fmla="*/ 18 w 22"/>
                <a:gd name="T87" fmla="*/ 5 h 15"/>
                <a:gd name="T88" fmla="*/ 19 w 22"/>
                <a:gd name="T89" fmla="*/ 2 h 15"/>
                <a:gd name="T90" fmla="*/ 15 w 22"/>
                <a:gd name="T91" fmla="*/ 2 h 15"/>
                <a:gd name="T92" fmla="*/ 14 w 22"/>
                <a:gd name="T93" fmla="*/ 2 h 15"/>
                <a:gd name="T94" fmla="*/ 4 w 22"/>
                <a:gd name="T95" fmla="*/ 6 h 15"/>
                <a:gd name="T96" fmla="*/ 2 w 22"/>
                <a:gd name="T97" fmla="*/ 12 h 15"/>
                <a:gd name="T98" fmla="*/ 2 w 22"/>
                <a:gd name="T99" fmla="*/ 12 h 15"/>
                <a:gd name="T100" fmla="*/ 2 w 22"/>
                <a:gd name="T101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" h="15">
                  <a:moveTo>
                    <a:pt x="20" y="7"/>
                  </a:moveTo>
                  <a:cubicBezTo>
                    <a:pt x="20" y="7"/>
                    <a:pt x="20" y="7"/>
                    <a:pt x="20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10"/>
                  </a:cubicBezTo>
                  <a:cubicBezTo>
                    <a:pt x="21" y="10"/>
                    <a:pt x="21" y="10"/>
                    <a:pt x="21" y="11"/>
                  </a:cubicBezTo>
                  <a:cubicBezTo>
                    <a:pt x="20" y="11"/>
                    <a:pt x="20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5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1" y="13"/>
                    <a:pt x="9" y="13"/>
                    <a:pt x="8" y="13"/>
                  </a:cubicBezTo>
                  <a:cubicBezTo>
                    <a:pt x="6" y="13"/>
                    <a:pt x="5" y="14"/>
                    <a:pt x="5" y="14"/>
                  </a:cubicBezTo>
                  <a:cubicBezTo>
                    <a:pt x="4" y="14"/>
                    <a:pt x="3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1" y="15"/>
                    <a:pt x="0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0" y="11"/>
                    <a:pt x="0" y="8"/>
                    <a:pt x="3" y="5"/>
                  </a:cubicBezTo>
                  <a:cubicBezTo>
                    <a:pt x="5" y="2"/>
                    <a:pt x="9" y="0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1" y="1"/>
                    <a:pt x="22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0" y="5"/>
                    <a:pt x="20" y="7"/>
                    <a:pt x="20" y="7"/>
                  </a:cubicBezTo>
                  <a:close/>
                  <a:moveTo>
                    <a:pt x="2" y="13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3" y="13"/>
                    <a:pt x="4" y="12"/>
                  </a:cubicBezTo>
                  <a:cubicBezTo>
                    <a:pt x="5" y="12"/>
                    <a:pt x="6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1" y="11"/>
                    <a:pt x="12" y="11"/>
                  </a:cubicBezTo>
                  <a:cubicBezTo>
                    <a:pt x="13" y="11"/>
                    <a:pt x="13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6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9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8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6"/>
                    <a:pt x="18" y="5"/>
                  </a:cubicBezTo>
                  <a:cubicBezTo>
                    <a:pt x="19" y="4"/>
                    <a:pt x="19" y="3"/>
                    <a:pt x="19" y="2"/>
                  </a:cubicBezTo>
                  <a:cubicBezTo>
                    <a:pt x="18" y="2"/>
                    <a:pt x="17" y="2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9" y="2"/>
                    <a:pt x="6" y="4"/>
                    <a:pt x="4" y="6"/>
                  </a:cubicBezTo>
                  <a:cubicBezTo>
                    <a:pt x="2" y="9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008FB178-E332-45E6-9D99-EED2B3F17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" y="1942"/>
              <a:ext cx="179" cy="223"/>
            </a:xfrm>
            <a:custGeom>
              <a:avLst/>
              <a:gdLst>
                <a:gd name="T0" fmla="*/ 1 w 42"/>
                <a:gd name="T1" fmla="*/ 49 h 52"/>
                <a:gd name="T2" fmla="*/ 0 w 42"/>
                <a:gd name="T3" fmla="*/ 45 h 52"/>
                <a:gd name="T4" fmla="*/ 12 w 42"/>
                <a:gd name="T5" fmla="*/ 32 h 52"/>
                <a:gd name="T6" fmla="*/ 19 w 42"/>
                <a:gd name="T7" fmla="*/ 29 h 52"/>
                <a:gd name="T8" fmla="*/ 20 w 42"/>
                <a:gd name="T9" fmla="*/ 21 h 52"/>
                <a:gd name="T10" fmla="*/ 16 w 42"/>
                <a:gd name="T11" fmla="*/ 11 h 52"/>
                <a:gd name="T12" fmla="*/ 15 w 42"/>
                <a:gd name="T13" fmla="*/ 8 h 52"/>
                <a:gd name="T14" fmla="*/ 15 w 42"/>
                <a:gd name="T15" fmla="*/ 5 h 52"/>
                <a:gd name="T16" fmla="*/ 17 w 42"/>
                <a:gd name="T17" fmla="*/ 4 h 52"/>
                <a:gd name="T18" fmla="*/ 18 w 42"/>
                <a:gd name="T19" fmla="*/ 5 h 52"/>
                <a:gd name="T20" fmla="*/ 17 w 42"/>
                <a:gd name="T21" fmla="*/ 6 h 52"/>
                <a:gd name="T22" fmla="*/ 17 w 42"/>
                <a:gd name="T23" fmla="*/ 8 h 52"/>
                <a:gd name="T24" fmla="*/ 18 w 42"/>
                <a:gd name="T25" fmla="*/ 10 h 52"/>
                <a:gd name="T26" fmla="*/ 21 w 42"/>
                <a:gd name="T27" fmla="*/ 19 h 52"/>
                <a:gd name="T28" fmla="*/ 20 w 42"/>
                <a:gd name="T29" fmla="*/ 30 h 52"/>
                <a:gd name="T30" fmla="*/ 4 w 42"/>
                <a:gd name="T31" fmla="*/ 40 h 52"/>
                <a:gd name="T32" fmla="*/ 2 w 42"/>
                <a:gd name="T33" fmla="*/ 47 h 52"/>
                <a:gd name="T34" fmla="*/ 28 w 42"/>
                <a:gd name="T35" fmla="*/ 38 h 52"/>
                <a:gd name="T36" fmla="*/ 36 w 42"/>
                <a:gd name="T37" fmla="*/ 35 h 52"/>
                <a:gd name="T38" fmla="*/ 37 w 42"/>
                <a:gd name="T39" fmla="*/ 29 h 52"/>
                <a:gd name="T40" fmla="*/ 37 w 42"/>
                <a:gd name="T41" fmla="*/ 20 h 52"/>
                <a:gd name="T42" fmla="*/ 33 w 42"/>
                <a:gd name="T43" fmla="*/ 9 h 52"/>
                <a:gd name="T44" fmla="*/ 32 w 42"/>
                <a:gd name="T45" fmla="*/ 5 h 52"/>
                <a:gd name="T46" fmla="*/ 32 w 42"/>
                <a:gd name="T47" fmla="*/ 5 h 52"/>
                <a:gd name="T48" fmla="*/ 32 w 42"/>
                <a:gd name="T49" fmla="*/ 2 h 52"/>
                <a:gd name="T50" fmla="*/ 35 w 42"/>
                <a:gd name="T51" fmla="*/ 0 h 52"/>
                <a:gd name="T52" fmla="*/ 34 w 42"/>
                <a:gd name="T53" fmla="*/ 2 h 52"/>
                <a:gd name="T54" fmla="*/ 34 w 42"/>
                <a:gd name="T55" fmla="*/ 3 h 52"/>
                <a:gd name="T56" fmla="*/ 34 w 42"/>
                <a:gd name="T57" fmla="*/ 5 h 52"/>
                <a:gd name="T58" fmla="*/ 34 w 42"/>
                <a:gd name="T59" fmla="*/ 8 h 52"/>
                <a:gd name="T60" fmla="*/ 36 w 42"/>
                <a:gd name="T61" fmla="*/ 12 h 52"/>
                <a:gd name="T62" fmla="*/ 39 w 42"/>
                <a:gd name="T63" fmla="*/ 21 h 52"/>
                <a:gd name="T64" fmla="*/ 38 w 42"/>
                <a:gd name="T65" fmla="*/ 28 h 52"/>
                <a:gd name="T66" fmla="*/ 42 w 42"/>
                <a:gd name="T67" fmla="*/ 31 h 52"/>
                <a:gd name="T68" fmla="*/ 29 w 42"/>
                <a:gd name="T69" fmla="*/ 40 h 52"/>
                <a:gd name="T70" fmla="*/ 13 w 42"/>
                <a:gd name="T7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" h="52">
                  <a:moveTo>
                    <a:pt x="13" y="52"/>
                  </a:moveTo>
                  <a:cubicBezTo>
                    <a:pt x="8" y="51"/>
                    <a:pt x="5" y="50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0" y="47"/>
                    <a:pt x="0" y="45"/>
                  </a:cubicBezTo>
                  <a:cubicBezTo>
                    <a:pt x="0" y="43"/>
                    <a:pt x="0" y="41"/>
                    <a:pt x="2" y="39"/>
                  </a:cubicBezTo>
                  <a:cubicBezTo>
                    <a:pt x="4" y="36"/>
                    <a:pt x="7" y="34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5" y="31"/>
                    <a:pt x="17" y="30"/>
                    <a:pt x="19" y="29"/>
                  </a:cubicBezTo>
                  <a:cubicBezTo>
                    <a:pt x="20" y="28"/>
                    <a:pt x="21" y="26"/>
                    <a:pt x="21" y="25"/>
                  </a:cubicBezTo>
                  <a:cubicBezTo>
                    <a:pt x="21" y="23"/>
                    <a:pt x="21" y="22"/>
                    <a:pt x="20" y="21"/>
                  </a:cubicBezTo>
                  <a:cubicBezTo>
                    <a:pt x="19" y="19"/>
                    <a:pt x="17" y="17"/>
                    <a:pt x="16" y="13"/>
                  </a:cubicBezTo>
                  <a:cubicBezTo>
                    <a:pt x="16" y="12"/>
                    <a:pt x="16" y="12"/>
                    <a:pt x="16" y="11"/>
                  </a:cubicBezTo>
                  <a:cubicBezTo>
                    <a:pt x="16" y="11"/>
                    <a:pt x="15" y="10"/>
                    <a:pt x="15" y="10"/>
                  </a:cubicBezTo>
                  <a:cubicBezTo>
                    <a:pt x="15" y="9"/>
                    <a:pt x="15" y="9"/>
                    <a:pt x="15" y="8"/>
                  </a:cubicBezTo>
                  <a:cubicBezTo>
                    <a:pt x="15" y="8"/>
                    <a:pt x="15" y="8"/>
                    <a:pt x="15" y="7"/>
                  </a:cubicBezTo>
                  <a:cubicBezTo>
                    <a:pt x="15" y="7"/>
                    <a:pt x="15" y="6"/>
                    <a:pt x="15" y="5"/>
                  </a:cubicBezTo>
                  <a:cubicBezTo>
                    <a:pt x="15" y="5"/>
                    <a:pt x="16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8" y="5"/>
                    <a:pt x="18" y="5"/>
                  </a:cubicBezTo>
                  <a:cubicBezTo>
                    <a:pt x="18" y="6"/>
                    <a:pt x="18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9"/>
                    <a:pt x="17" y="9"/>
                  </a:cubicBezTo>
                  <a:cubicBezTo>
                    <a:pt x="17" y="9"/>
                    <a:pt x="18" y="10"/>
                    <a:pt x="18" y="10"/>
                  </a:cubicBezTo>
                  <a:cubicBezTo>
                    <a:pt x="18" y="11"/>
                    <a:pt x="18" y="12"/>
                    <a:pt x="18" y="13"/>
                  </a:cubicBezTo>
                  <a:cubicBezTo>
                    <a:pt x="19" y="17"/>
                    <a:pt x="20" y="18"/>
                    <a:pt x="21" y="19"/>
                  </a:cubicBezTo>
                  <a:cubicBezTo>
                    <a:pt x="22" y="21"/>
                    <a:pt x="23" y="22"/>
                    <a:pt x="23" y="25"/>
                  </a:cubicBezTo>
                  <a:cubicBezTo>
                    <a:pt x="23" y="27"/>
                    <a:pt x="22" y="29"/>
                    <a:pt x="20" y="30"/>
                  </a:cubicBezTo>
                  <a:cubicBezTo>
                    <a:pt x="18" y="32"/>
                    <a:pt x="15" y="33"/>
                    <a:pt x="13" y="34"/>
                  </a:cubicBezTo>
                  <a:cubicBezTo>
                    <a:pt x="8" y="36"/>
                    <a:pt x="5" y="38"/>
                    <a:pt x="4" y="40"/>
                  </a:cubicBezTo>
                  <a:cubicBezTo>
                    <a:pt x="2" y="42"/>
                    <a:pt x="2" y="44"/>
                    <a:pt x="2" y="45"/>
                  </a:cubicBezTo>
                  <a:cubicBezTo>
                    <a:pt x="2" y="46"/>
                    <a:pt x="2" y="47"/>
                    <a:pt x="2" y="47"/>
                  </a:cubicBezTo>
                  <a:cubicBezTo>
                    <a:pt x="6" y="49"/>
                    <a:pt x="8" y="49"/>
                    <a:pt x="12" y="50"/>
                  </a:cubicBezTo>
                  <a:cubicBezTo>
                    <a:pt x="15" y="46"/>
                    <a:pt x="19" y="42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1" y="37"/>
                    <a:pt x="34" y="36"/>
                    <a:pt x="36" y="35"/>
                  </a:cubicBezTo>
                  <a:cubicBezTo>
                    <a:pt x="38" y="34"/>
                    <a:pt x="39" y="33"/>
                    <a:pt x="40" y="31"/>
                  </a:cubicBezTo>
                  <a:cubicBezTo>
                    <a:pt x="39" y="31"/>
                    <a:pt x="38" y="30"/>
                    <a:pt x="37" y="29"/>
                  </a:cubicBezTo>
                  <a:cubicBezTo>
                    <a:pt x="36" y="28"/>
                    <a:pt x="35" y="26"/>
                    <a:pt x="35" y="25"/>
                  </a:cubicBezTo>
                  <a:cubicBezTo>
                    <a:pt x="35" y="23"/>
                    <a:pt x="36" y="21"/>
                    <a:pt x="37" y="20"/>
                  </a:cubicBezTo>
                  <a:cubicBezTo>
                    <a:pt x="36" y="19"/>
                    <a:pt x="35" y="16"/>
                    <a:pt x="34" y="13"/>
                  </a:cubicBezTo>
                  <a:cubicBezTo>
                    <a:pt x="34" y="11"/>
                    <a:pt x="34" y="11"/>
                    <a:pt x="33" y="9"/>
                  </a:cubicBezTo>
                  <a:cubicBezTo>
                    <a:pt x="33" y="9"/>
                    <a:pt x="32" y="9"/>
                    <a:pt x="32" y="8"/>
                  </a:cubicBezTo>
                  <a:cubicBezTo>
                    <a:pt x="32" y="7"/>
                    <a:pt x="32" y="6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4"/>
                    <a:pt x="32" y="3"/>
                    <a:pt x="32" y="2"/>
                  </a:cubicBezTo>
                  <a:cubicBezTo>
                    <a:pt x="33" y="1"/>
                    <a:pt x="33" y="0"/>
                    <a:pt x="34" y="0"/>
                  </a:cubicBezTo>
                  <a:cubicBezTo>
                    <a:pt x="34" y="0"/>
                    <a:pt x="35" y="0"/>
                    <a:pt x="35" y="0"/>
                  </a:cubicBezTo>
                  <a:cubicBezTo>
                    <a:pt x="35" y="0"/>
                    <a:pt x="36" y="1"/>
                    <a:pt x="36" y="1"/>
                  </a:cubicBezTo>
                  <a:cubicBezTo>
                    <a:pt x="35" y="2"/>
                    <a:pt x="35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4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7"/>
                    <a:pt x="34" y="8"/>
                    <a:pt x="34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10"/>
                    <a:pt x="36" y="11"/>
                    <a:pt x="36" y="12"/>
                  </a:cubicBezTo>
                  <a:cubicBezTo>
                    <a:pt x="37" y="16"/>
                    <a:pt x="38" y="18"/>
                    <a:pt x="39" y="20"/>
                  </a:cubicBezTo>
                  <a:cubicBezTo>
                    <a:pt x="39" y="20"/>
                    <a:pt x="39" y="21"/>
                    <a:pt x="39" y="21"/>
                  </a:cubicBezTo>
                  <a:cubicBezTo>
                    <a:pt x="38" y="22"/>
                    <a:pt x="37" y="23"/>
                    <a:pt x="37" y="25"/>
                  </a:cubicBezTo>
                  <a:cubicBezTo>
                    <a:pt x="37" y="26"/>
                    <a:pt x="38" y="27"/>
                    <a:pt x="38" y="28"/>
                  </a:cubicBezTo>
                  <a:cubicBezTo>
                    <a:pt x="39" y="29"/>
                    <a:pt x="40" y="29"/>
                    <a:pt x="42" y="30"/>
                  </a:cubicBezTo>
                  <a:cubicBezTo>
                    <a:pt x="42" y="30"/>
                    <a:pt x="42" y="31"/>
                    <a:pt x="42" y="31"/>
                  </a:cubicBezTo>
                  <a:cubicBezTo>
                    <a:pt x="41" y="34"/>
                    <a:pt x="39" y="35"/>
                    <a:pt x="37" y="37"/>
                  </a:cubicBezTo>
                  <a:cubicBezTo>
                    <a:pt x="35" y="38"/>
                    <a:pt x="32" y="39"/>
                    <a:pt x="29" y="40"/>
                  </a:cubicBezTo>
                  <a:cubicBezTo>
                    <a:pt x="20" y="44"/>
                    <a:pt x="16" y="48"/>
                    <a:pt x="14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2"/>
                    <a:pt x="13" y="52"/>
                    <a:pt x="1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" name="Group 34">
            <a:extLst>
              <a:ext uri="{FF2B5EF4-FFF2-40B4-BE49-F238E27FC236}">
                <a16:creationId xmlns:a16="http://schemas.microsoft.com/office/drawing/2014/main" id="{52FF182A-8B90-4DCE-8461-D3ADA3BAE3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6839" y="3843391"/>
            <a:ext cx="493366" cy="416547"/>
            <a:chOff x="2271" y="1099"/>
            <a:chExt cx="313" cy="404"/>
          </a:xfrm>
          <a:solidFill>
            <a:sysClr val="window" lastClr="FFFFFF">
              <a:lumMod val="50000"/>
            </a:sysClr>
          </a:solidFill>
        </p:grpSpPr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412B3F6A-F76D-45B2-A37D-4575AC138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212"/>
              <a:ext cx="90" cy="7"/>
            </a:xfrm>
            <a:custGeom>
              <a:avLst/>
              <a:gdLst>
                <a:gd name="T0" fmla="*/ 1 w 23"/>
                <a:gd name="T1" fmla="*/ 2 h 2"/>
                <a:gd name="T2" fmla="*/ 0 w 23"/>
                <a:gd name="T3" fmla="*/ 1 h 2"/>
                <a:gd name="T4" fmla="*/ 1 w 23"/>
                <a:gd name="T5" fmla="*/ 0 h 2"/>
                <a:gd name="T6" fmla="*/ 22 w 23"/>
                <a:gd name="T7" fmla="*/ 0 h 2"/>
                <a:gd name="T8" fmla="*/ 23 w 23"/>
                <a:gd name="T9" fmla="*/ 1 h 2"/>
                <a:gd name="T10" fmla="*/ 22 w 23"/>
                <a:gd name="T11" fmla="*/ 2 h 2"/>
                <a:gd name="T12" fmla="*/ 1 w 23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3" y="0"/>
                    <a:pt x="23" y="1"/>
                  </a:cubicBezTo>
                  <a:cubicBezTo>
                    <a:pt x="23" y="2"/>
                    <a:pt x="23" y="2"/>
                    <a:pt x="22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F7E0C9EE-D1F4-44A9-90C0-3BC5B8249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266"/>
              <a:ext cx="149" cy="8"/>
            </a:xfrm>
            <a:custGeom>
              <a:avLst/>
              <a:gdLst>
                <a:gd name="T0" fmla="*/ 1 w 38"/>
                <a:gd name="T1" fmla="*/ 2 h 2"/>
                <a:gd name="T2" fmla="*/ 0 w 38"/>
                <a:gd name="T3" fmla="*/ 1 h 2"/>
                <a:gd name="T4" fmla="*/ 1 w 38"/>
                <a:gd name="T5" fmla="*/ 0 h 2"/>
                <a:gd name="T6" fmla="*/ 37 w 38"/>
                <a:gd name="T7" fmla="*/ 0 h 2"/>
                <a:gd name="T8" fmla="*/ 38 w 38"/>
                <a:gd name="T9" fmla="*/ 1 h 2"/>
                <a:gd name="T10" fmla="*/ 37 w 38"/>
                <a:gd name="T11" fmla="*/ 2 h 2"/>
                <a:gd name="T12" fmla="*/ 1 w 38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">
                  <a:moveTo>
                    <a:pt x="1" y="2"/>
                  </a:move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8" y="0"/>
                    <a:pt x="38" y="1"/>
                  </a:cubicBezTo>
                  <a:cubicBezTo>
                    <a:pt x="38" y="1"/>
                    <a:pt x="37" y="2"/>
                    <a:pt x="37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EF4D3A2A-FBE7-44FC-9AF4-B54BC375D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1266"/>
              <a:ext cx="75" cy="8"/>
            </a:xfrm>
            <a:custGeom>
              <a:avLst/>
              <a:gdLst>
                <a:gd name="T0" fmla="*/ 1 w 19"/>
                <a:gd name="T1" fmla="*/ 2 h 2"/>
                <a:gd name="T2" fmla="*/ 0 w 19"/>
                <a:gd name="T3" fmla="*/ 1 h 2"/>
                <a:gd name="T4" fmla="*/ 1 w 19"/>
                <a:gd name="T5" fmla="*/ 0 h 2"/>
                <a:gd name="T6" fmla="*/ 18 w 19"/>
                <a:gd name="T7" fmla="*/ 0 h 2"/>
                <a:gd name="T8" fmla="*/ 19 w 19"/>
                <a:gd name="T9" fmla="*/ 1 h 2"/>
                <a:gd name="T10" fmla="*/ 18 w 19"/>
                <a:gd name="T11" fmla="*/ 2 h 2"/>
                <a:gd name="T12" fmla="*/ 1 w 1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9" y="1"/>
                    <a:pt x="18" y="2"/>
                    <a:pt x="18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4BBC128A-BFE4-4F39-BC98-9D40E620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317"/>
              <a:ext cx="35" cy="7"/>
            </a:xfrm>
            <a:custGeom>
              <a:avLst/>
              <a:gdLst>
                <a:gd name="T0" fmla="*/ 1 w 9"/>
                <a:gd name="T1" fmla="*/ 2 h 2"/>
                <a:gd name="T2" fmla="*/ 0 w 9"/>
                <a:gd name="T3" fmla="*/ 1 h 2"/>
                <a:gd name="T4" fmla="*/ 1 w 9"/>
                <a:gd name="T5" fmla="*/ 0 h 2"/>
                <a:gd name="T6" fmla="*/ 8 w 9"/>
                <a:gd name="T7" fmla="*/ 0 h 2"/>
                <a:gd name="T8" fmla="*/ 9 w 9"/>
                <a:gd name="T9" fmla="*/ 1 h 2"/>
                <a:gd name="T10" fmla="*/ 8 w 9"/>
                <a:gd name="T11" fmla="*/ 2 h 2"/>
                <a:gd name="T12" fmla="*/ 1 w 9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1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9">
              <a:extLst>
                <a:ext uri="{FF2B5EF4-FFF2-40B4-BE49-F238E27FC236}">
                  <a16:creationId xmlns:a16="http://schemas.microsoft.com/office/drawing/2014/main" id="{9C3E17A2-C454-44B5-B972-6E0D1AE4A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371"/>
              <a:ext cx="82" cy="8"/>
            </a:xfrm>
            <a:custGeom>
              <a:avLst/>
              <a:gdLst>
                <a:gd name="T0" fmla="*/ 1 w 21"/>
                <a:gd name="T1" fmla="*/ 2 h 2"/>
                <a:gd name="T2" fmla="*/ 0 w 21"/>
                <a:gd name="T3" fmla="*/ 1 h 2"/>
                <a:gd name="T4" fmla="*/ 1 w 21"/>
                <a:gd name="T5" fmla="*/ 0 h 2"/>
                <a:gd name="T6" fmla="*/ 20 w 21"/>
                <a:gd name="T7" fmla="*/ 0 h 2"/>
                <a:gd name="T8" fmla="*/ 21 w 21"/>
                <a:gd name="T9" fmla="*/ 1 h 2"/>
                <a:gd name="T10" fmla="*/ 20 w 21"/>
                <a:gd name="T11" fmla="*/ 2 h 2"/>
                <a:gd name="T12" fmla="*/ 1 w 21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1"/>
                    <a:pt x="21" y="1"/>
                  </a:cubicBezTo>
                  <a:cubicBezTo>
                    <a:pt x="21" y="2"/>
                    <a:pt x="21" y="2"/>
                    <a:pt x="20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 40">
              <a:extLst>
                <a:ext uri="{FF2B5EF4-FFF2-40B4-BE49-F238E27FC236}">
                  <a16:creationId xmlns:a16="http://schemas.microsoft.com/office/drawing/2014/main" id="{E87CE62C-0FA3-4F04-97CA-90921ED2E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371"/>
              <a:ext cx="145" cy="8"/>
            </a:xfrm>
            <a:custGeom>
              <a:avLst/>
              <a:gdLst>
                <a:gd name="T0" fmla="*/ 1 w 37"/>
                <a:gd name="T1" fmla="*/ 2 h 2"/>
                <a:gd name="T2" fmla="*/ 0 w 37"/>
                <a:gd name="T3" fmla="*/ 1 h 2"/>
                <a:gd name="T4" fmla="*/ 1 w 37"/>
                <a:gd name="T5" fmla="*/ 0 h 2"/>
                <a:gd name="T6" fmla="*/ 36 w 37"/>
                <a:gd name="T7" fmla="*/ 0 h 2"/>
                <a:gd name="T8" fmla="*/ 37 w 37"/>
                <a:gd name="T9" fmla="*/ 1 h 2"/>
                <a:gd name="T10" fmla="*/ 36 w 37"/>
                <a:gd name="T11" fmla="*/ 2 h 2"/>
                <a:gd name="T12" fmla="*/ 1 w 37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7" y="1"/>
                    <a:pt x="37" y="1"/>
                  </a:cubicBezTo>
                  <a:cubicBezTo>
                    <a:pt x="37" y="2"/>
                    <a:pt x="36" y="2"/>
                    <a:pt x="36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41">
              <a:extLst>
                <a:ext uri="{FF2B5EF4-FFF2-40B4-BE49-F238E27FC236}">
                  <a16:creationId xmlns:a16="http://schemas.microsoft.com/office/drawing/2014/main" id="{C3510582-E7FC-4FED-BE62-80137E1E3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1426"/>
              <a:ext cx="63" cy="7"/>
            </a:xfrm>
            <a:custGeom>
              <a:avLst/>
              <a:gdLst>
                <a:gd name="T0" fmla="*/ 1 w 16"/>
                <a:gd name="T1" fmla="*/ 2 h 2"/>
                <a:gd name="T2" fmla="*/ 0 w 16"/>
                <a:gd name="T3" fmla="*/ 1 h 2"/>
                <a:gd name="T4" fmla="*/ 1 w 16"/>
                <a:gd name="T5" fmla="*/ 0 h 2"/>
                <a:gd name="T6" fmla="*/ 15 w 16"/>
                <a:gd name="T7" fmla="*/ 0 h 2"/>
                <a:gd name="T8" fmla="*/ 16 w 16"/>
                <a:gd name="T9" fmla="*/ 1 h 2"/>
                <a:gd name="T10" fmla="*/ 15 w 16"/>
                <a:gd name="T11" fmla="*/ 2 h 2"/>
                <a:gd name="T12" fmla="*/ 1 w 16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6" y="0"/>
                    <a:pt x="16" y="1"/>
                  </a:cubicBezTo>
                  <a:cubicBezTo>
                    <a:pt x="16" y="2"/>
                    <a:pt x="15" y="2"/>
                    <a:pt x="15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42">
              <a:extLst>
                <a:ext uri="{FF2B5EF4-FFF2-40B4-BE49-F238E27FC236}">
                  <a16:creationId xmlns:a16="http://schemas.microsoft.com/office/drawing/2014/main" id="{BECCDF94-113D-497D-AB53-692E2757E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4" y="1426"/>
              <a:ext cx="118" cy="7"/>
            </a:xfrm>
            <a:custGeom>
              <a:avLst/>
              <a:gdLst>
                <a:gd name="T0" fmla="*/ 1 w 30"/>
                <a:gd name="T1" fmla="*/ 2 h 2"/>
                <a:gd name="T2" fmla="*/ 0 w 30"/>
                <a:gd name="T3" fmla="*/ 1 h 2"/>
                <a:gd name="T4" fmla="*/ 1 w 30"/>
                <a:gd name="T5" fmla="*/ 0 h 2"/>
                <a:gd name="T6" fmla="*/ 29 w 30"/>
                <a:gd name="T7" fmla="*/ 0 h 2"/>
                <a:gd name="T8" fmla="*/ 30 w 30"/>
                <a:gd name="T9" fmla="*/ 1 h 2"/>
                <a:gd name="T10" fmla="*/ 29 w 30"/>
                <a:gd name="T11" fmla="*/ 2 h 2"/>
                <a:gd name="T12" fmla="*/ 1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43">
              <a:extLst>
                <a:ext uri="{FF2B5EF4-FFF2-40B4-BE49-F238E27FC236}">
                  <a16:creationId xmlns:a16="http://schemas.microsoft.com/office/drawing/2014/main" id="{2C6D7DA5-A689-4109-8969-567E083E5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1317"/>
              <a:ext cx="117" cy="7"/>
            </a:xfrm>
            <a:custGeom>
              <a:avLst/>
              <a:gdLst>
                <a:gd name="T0" fmla="*/ 1 w 30"/>
                <a:gd name="T1" fmla="*/ 2 h 2"/>
                <a:gd name="T2" fmla="*/ 0 w 30"/>
                <a:gd name="T3" fmla="*/ 1 h 2"/>
                <a:gd name="T4" fmla="*/ 1 w 30"/>
                <a:gd name="T5" fmla="*/ 0 h 2"/>
                <a:gd name="T6" fmla="*/ 29 w 30"/>
                <a:gd name="T7" fmla="*/ 0 h 2"/>
                <a:gd name="T8" fmla="*/ 30 w 30"/>
                <a:gd name="T9" fmla="*/ 1 h 2"/>
                <a:gd name="T10" fmla="*/ 29 w 30"/>
                <a:gd name="T11" fmla="*/ 2 h 2"/>
                <a:gd name="T12" fmla="*/ 1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0"/>
                    <a:pt x="30" y="1"/>
                    <a:pt x="30" y="1"/>
                  </a:cubicBezTo>
                  <a:cubicBezTo>
                    <a:pt x="30" y="2"/>
                    <a:pt x="30" y="2"/>
                    <a:pt x="2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44">
              <a:extLst>
                <a:ext uri="{FF2B5EF4-FFF2-40B4-BE49-F238E27FC236}">
                  <a16:creationId xmlns:a16="http://schemas.microsoft.com/office/drawing/2014/main" id="{C3A1302F-A466-4A3F-9985-C7B9914D6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" y="1321"/>
              <a:ext cx="51" cy="3"/>
            </a:xfrm>
            <a:custGeom>
              <a:avLst/>
              <a:gdLst>
                <a:gd name="T0" fmla="*/ 1 w 13"/>
                <a:gd name="T1" fmla="*/ 1 h 1"/>
                <a:gd name="T2" fmla="*/ 0 w 13"/>
                <a:gd name="T3" fmla="*/ 0 h 1"/>
                <a:gd name="T4" fmla="*/ 1 w 13"/>
                <a:gd name="T5" fmla="*/ 0 h 1"/>
                <a:gd name="T6" fmla="*/ 12 w 13"/>
                <a:gd name="T7" fmla="*/ 0 h 1"/>
                <a:gd name="T8" fmla="*/ 13 w 13"/>
                <a:gd name="T9" fmla="*/ 0 h 1"/>
                <a:gd name="T10" fmla="*/ 12 w 13"/>
                <a:gd name="T11" fmla="*/ 1 h 1"/>
                <a:gd name="T12" fmla="*/ 1 w 13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3" y="1"/>
                    <a:pt x="12" y="1"/>
                    <a:pt x="12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 45">
              <a:extLst>
                <a:ext uri="{FF2B5EF4-FFF2-40B4-BE49-F238E27FC236}">
                  <a16:creationId xmlns:a16="http://schemas.microsoft.com/office/drawing/2014/main" id="{22714DD5-1FB5-4C9B-9CAF-CF893415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" y="1212"/>
              <a:ext cx="39" cy="7"/>
            </a:xfrm>
            <a:custGeom>
              <a:avLst/>
              <a:gdLst>
                <a:gd name="T0" fmla="*/ 1 w 10"/>
                <a:gd name="T1" fmla="*/ 2 h 2"/>
                <a:gd name="T2" fmla="*/ 0 w 10"/>
                <a:gd name="T3" fmla="*/ 1 h 2"/>
                <a:gd name="T4" fmla="*/ 1 w 10"/>
                <a:gd name="T5" fmla="*/ 0 h 2"/>
                <a:gd name="T6" fmla="*/ 9 w 10"/>
                <a:gd name="T7" fmla="*/ 0 h 2"/>
                <a:gd name="T8" fmla="*/ 10 w 10"/>
                <a:gd name="T9" fmla="*/ 1 h 2"/>
                <a:gd name="T10" fmla="*/ 9 w 10"/>
                <a:gd name="T11" fmla="*/ 2 h 2"/>
                <a:gd name="T12" fmla="*/ 1 w 1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"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2"/>
                    <a:pt x="10" y="2"/>
                    <a:pt x="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 46">
              <a:extLst>
                <a:ext uri="{FF2B5EF4-FFF2-40B4-BE49-F238E27FC236}">
                  <a16:creationId xmlns:a16="http://schemas.microsoft.com/office/drawing/2014/main" id="{7BD6C894-2A0F-4DD4-9EF1-5BE2E2243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" y="1212"/>
              <a:ext cx="78" cy="7"/>
            </a:xfrm>
            <a:custGeom>
              <a:avLst/>
              <a:gdLst>
                <a:gd name="T0" fmla="*/ 1 w 20"/>
                <a:gd name="T1" fmla="*/ 2 h 2"/>
                <a:gd name="T2" fmla="*/ 0 w 20"/>
                <a:gd name="T3" fmla="*/ 1 h 2"/>
                <a:gd name="T4" fmla="*/ 1 w 20"/>
                <a:gd name="T5" fmla="*/ 0 h 2"/>
                <a:gd name="T6" fmla="*/ 19 w 20"/>
                <a:gd name="T7" fmla="*/ 0 h 2"/>
                <a:gd name="T8" fmla="*/ 20 w 20"/>
                <a:gd name="T9" fmla="*/ 1 h 2"/>
                <a:gd name="T10" fmla="*/ 19 w 20"/>
                <a:gd name="T11" fmla="*/ 2 h 2"/>
                <a:gd name="T12" fmla="*/ 1 w 2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0" y="2"/>
                    <a:pt x="19" y="2"/>
                    <a:pt x="19" y="2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 47">
              <a:extLst>
                <a:ext uri="{FF2B5EF4-FFF2-40B4-BE49-F238E27FC236}">
                  <a16:creationId xmlns:a16="http://schemas.microsoft.com/office/drawing/2014/main" id="{A3F0ADAA-8660-4B6C-A5D9-2A23511E5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142"/>
              <a:ext cx="313" cy="361"/>
            </a:xfrm>
            <a:custGeom>
              <a:avLst/>
              <a:gdLst>
                <a:gd name="T0" fmla="*/ 0 w 80"/>
                <a:gd name="T1" fmla="*/ 90 h 93"/>
                <a:gd name="T2" fmla="*/ 0 w 80"/>
                <a:gd name="T3" fmla="*/ 3 h 93"/>
                <a:gd name="T4" fmla="*/ 2 w 80"/>
                <a:gd name="T5" fmla="*/ 0 h 93"/>
                <a:gd name="T6" fmla="*/ 78 w 80"/>
                <a:gd name="T7" fmla="*/ 0 h 93"/>
                <a:gd name="T8" fmla="*/ 78 w 80"/>
                <a:gd name="T9" fmla="*/ 1 h 93"/>
                <a:gd name="T10" fmla="*/ 78 w 80"/>
                <a:gd name="T11" fmla="*/ 2 h 93"/>
                <a:gd name="T12" fmla="*/ 2 w 80"/>
                <a:gd name="T13" fmla="*/ 2 h 93"/>
                <a:gd name="T14" fmla="*/ 2 w 80"/>
                <a:gd name="T15" fmla="*/ 3 h 93"/>
                <a:gd name="T16" fmla="*/ 2 w 80"/>
                <a:gd name="T17" fmla="*/ 90 h 93"/>
                <a:gd name="T18" fmla="*/ 2 w 80"/>
                <a:gd name="T19" fmla="*/ 91 h 93"/>
                <a:gd name="T20" fmla="*/ 63 w 80"/>
                <a:gd name="T21" fmla="*/ 91 h 93"/>
                <a:gd name="T22" fmla="*/ 78 w 80"/>
                <a:gd name="T23" fmla="*/ 76 h 93"/>
                <a:gd name="T24" fmla="*/ 78 w 80"/>
                <a:gd name="T25" fmla="*/ 3 h 93"/>
                <a:gd name="T26" fmla="*/ 78 w 80"/>
                <a:gd name="T27" fmla="*/ 2 h 93"/>
                <a:gd name="T28" fmla="*/ 78 w 80"/>
                <a:gd name="T29" fmla="*/ 1 h 93"/>
                <a:gd name="T30" fmla="*/ 78 w 80"/>
                <a:gd name="T31" fmla="*/ 0 h 93"/>
                <a:gd name="T32" fmla="*/ 80 w 80"/>
                <a:gd name="T33" fmla="*/ 3 h 93"/>
                <a:gd name="T34" fmla="*/ 80 w 80"/>
                <a:gd name="T35" fmla="*/ 76 h 93"/>
                <a:gd name="T36" fmla="*/ 80 w 80"/>
                <a:gd name="T37" fmla="*/ 77 h 93"/>
                <a:gd name="T38" fmla="*/ 64 w 80"/>
                <a:gd name="T39" fmla="*/ 92 h 93"/>
                <a:gd name="T40" fmla="*/ 64 w 80"/>
                <a:gd name="T41" fmla="*/ 93 h 93"/>
                <a:gd name="T42" fmla="*/ 2 w 80"/>
                <a:gd name="T43" fmla="*/ 93 h 93"/>
                <a:gd name="T44" fmla="*/ 0 w 80"/>
                <a:gd name="T45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93">
                  <a:moveTo>
                    <a:pt x="0" y="9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2" y="90"/>
                    <a:pt x="2" y="91"/>
                    <a:pt x="2" y="91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3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0" y="76"/>
                    <a:pt x="80" y="77"/>
                    <a:pt x="80" y="77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4" y="92"/>
                    <a:pt x="64" y="93"/>
                    <a:pt x="64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1" y="93"/>
                    <a:pt x="0" y="92"/>
                    <a:pt x="0" y="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 48">
              <a:extLst>
                <a:ext uri="{FF2B5EF4-FFF2-40B4-BE49-F238E27FC236}">
                  <a16:creationId xmlns:a16="http://schemas.microsoft.com/office/drawing/2014/main" id="{033D6FA1-7D55-4876-B074-47D1B83AEC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8" y="1433"/>
              <a:ext cx="66" cy="70"/>
            </a:xfrm>
            <a:custGeom>
              <a:avLst/>
              <a:gdLst>
                <a:gd name="T0" fmla="*/ 16 w 17"/>
                <a:gd name="T1" fmla="*/ 0 h 18"/>
                <a:gd name="T2" fmla="*/ 17 w 17"/>
                <a:gd name="T3" fmla="*/ 1 h 18"/>
                <a:gd name="T4" fmla="*/ 17 w 17"/>
                <a:gd name="T5" fmla="*/ 2 h 18"/>
                <a:gd name="T6" fmla="*/ 1 w 17"/>
                <a:gd name="T7" fmla="*/ 17 h 18"/>
                <a:gd name="T8" fmla="*/ 1 w 17"/>
                <a:gd name="T9" fmla="*/ 18 h 18"/>
                <a:gd name="T10" fmla="*/ 0 w 17"/>
                <a:gd name="T11" fmla="*/ 17 h 18"/>
                <a:gd name="T12" fmla="*/ 0 w 17"/>
                <a:gd name="T13" fmla="*/ 17 h 18"/>
                <a:gd name="T14" fmla="*/ 0 w 17"/>
                <a:gd name="T15" fmla="*/ 2 h 18"/>
                <a:gd name="T16" fmla="*/ 2 w 17"/>
                <a:gd name="T17" fmla="*/ 0 h 18"/>
                <a:gd name="T18" fmla="*/ 16 w 17"/>
                <a:gd name="T19" fmla="*/ 0 h 18"/>
                <a:gd name="T20" fmla="*/ 2 w 17"/>
                <a:gd name="T21" fmla="*/ 2 h 18"/>
                <a:gd name="T22" fmla="*/ 2 w 17"/>
                <a:gd name="T23" fmla="*/ 14 h 18"/>
                <a:gd name="T24" fmla="*/ 14 w 17"/>
                <a:gd name="T25" fmla="*/ 2 h 18"/>
                <a:gd name="T26" fmla="*/ 2 w 17"/>
                <a:gd name="T27" fmla="*/ 2 h 18"/>
                <a:gd name="T28" fmla="*/ 2 w 17"/>
                <a:gd name="T2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18">
                  <a:moveTo>
                    <a:pt x="16" y="0"/>
                  </a:move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0" y="18"/>
                    <a:pt x="0" y="18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16" y="0"/>
                  </a:lnTo>
                  <a:close/>
                  <a:moveTo>
                    <a:pt x="2" y="2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Freeform 49">
              <a:extLst>
                <a:ext uri="{FF2B5EF4-FFF2-40B4-BE49-F238E27FC236}">
                  <a16:creationId xmlns:a16="http://schemas.microsoft.com/office/drawing/2014/main" id="{723150FD-CFF0-478D-A779-0996E2B52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122"/>
              <a:ext cx="313" cy="35"/>
            </a:xfrm>
            <a:custGeom>
              <a:avLst/>
              <a:gdLst>
                <a:gd name="T0" fmla="*/ 78 w 80"/>
                <a:gd name="T1" fmla="*/ 8 h 9"/>
                <a:gd name="T2" fmla="*/ 78 w 80"/>
                <a:gd name="T3" fmla="*/ 2 h 9"/>
                <a:gd name="T4" fmla="*/ 78 w 80"/>
                <a:gd name="T5" fmla="*/ 2 h 9"/>
                <a:gd name="T6" fmla="*/ 2 w 80"/>
                <a:gd name="T7" fmla="*/ 2 h 9"/>
                <a:gd name="T8" fmla="*/ 2 w 80"/>
                <a:gd name="T9" fmla="*/ 2 h 9"/>
                <a:gd name="T10" fmla="*/ 2 w 80"/>
                <a:gd name="T11" fmla="*/ 8 h 9"/>
                <a:gd name="T12" fmla="*/ 1 w 80"/>
                <a:gd name="T13" fmla="*/ 9 h 9"/>
                <a:gd name="T14" fmla="*/ 0 w 80"/>
                <a:gd name="T15" fmla="*/ 8 h 9"/>
                <a:gd name="T16" fmla="*/ 0 w 80"/>
                <a:gd name="T17" fmla="*/ 2 h 9"/>
                <a:gd name="T18" fmla="*/ 2 w 80"/>
                <a:gd name="T19" fmla="*/ 0 h 9"/>
                <a:gd name="T20" fmla="*/ 78 w 80"/>
                <a:gd name="T21" fmla="*/ 0 h 9"/>
                <a:gd name="T22" fmla="*/ 80 w 80"/>
                <a:gd name="T23" fmla="*/ 2 h 9"/>
                <a:gd name="T24" fmla="*/ 80 w 80"/>
                <a:gd name="T25" fmla="*/ 8 h 9"/>
                <a:gd name="T26" fmla="*/ 79 w 80"/>
                <a:gd name="T27" fmla="*/ 9 h 9"/>
                <a:gd name="T28" fmla="*/ 78 w 80"/>
                <a:gd name="T2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9">
                  <a:moveTo>
                    <a:pt x="78" y="8"/>
                  </a:move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0" y="8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0" y="9"/>
                    <a:pt x="79" y="9"/>
                  </a:cubicBezTo>
                  <a:cubicBezTo>
                    <a:pt x="79" y="9"/>
                    <a:pt x="78" y="8"/>
                    <a:pt x="78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Freeform 50">
              <a:extLst>
                <a:ext uri="{FF2B5EF4-FFF2-40B4-BE49-F238E27FC236}">
                  <a16:creationId xmlns:a16="http://schemas.microsoft.com/office/drawing/2014/main" id="{BE3CCDA8-0005-486C-B3E1-E5B6D7C9F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1099"/>
              <a:ext cx="313" cy="35"/>
            </a:xfrm>
            <a:custGeom>
              <a:avLst/>
              <a:gdLst>
                <a:gd name="T0" fmla="*/ 78 w 80"/>
                <a:gd name="T1" fmla="*/ 8 h 9"/>
                <a:gd name="T2" fmla="*/ 78 w 80"/>
                <a:gd name="T3" fmla="*/ 2 h 9"/>
                <a:gd name="T4" fmla="*/ 78 w 80"/>
                <a:gd name="T5" fmla="*/ 2 h 9"/>
                <a:gd name="T6" fmla="*/ 2 w 80"/>
                <a:gd name="T7" fmla="*/ 2 h 9"/>
                <a:gd name="T8" fmla="*/ 2 w 80"/>
                <a:gd name="T9" fmla="*/ 2 h 9"/>
                <a:gd name="T10" fmla="*/ 2 w 80"/>
                <a:gd name="T11" fmla="*/ 8 h 9"/>
                <a:gd name="T12" fmla="*/ 1 w 80"/>
                <a:gd name="T13" fmla="*/ 9 h 9"/>
                <a:gd name="T14" fmla="*/ 0 w 80"/>
                <a:gd name="T15" fmla="*/ 8 h 9"/>
                <a:gd name="T16" fmla="*/ 0 w 80"/>
                <a:gd name="T17" fmla="*/ 2 h 9"/>
                <a:gd name="T18" fmla="*/ 2 w 80"/>
                <a:gd name="T19" fmla="*/ 0 h 9"/>
                <a:gd name="T20" fmla="*/ 78 w 80"/>
                <a:gd name="T21" fmla="*/ 0 h 9"/>
                <a:gd name="T22" fmla="*/ 80 w 80"/>
                <a:gd name="T23" fmla="*/ 2 h 9"/>
                <a:gd name="T24" fmla="*/ 80 w 80"/>
                <a:gd name="T25" fmla="*/ 8 h 9"/>
                <a:gd name="T26" fmla="*/ 79 w 80"/>
                <a:gd name="T27" fmla="*/ 9 h 9"/>
                <a:gd name="T28" fmla="*/ 78 w 80"/>
                <a:gd name="T2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9">
                  <a:moveTo>
                    <a:pt x="78" y="8"/>
                  </a:move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9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9"/>
                    <a:pt x="80" y="9"/>
                    <a:pt x="79" y="9"/>
                  </a:cubicBezTo>
                  <a:cubicBezTo>
                    <a:pt x="79" y="9"/>
                    <a:pt x="78" y="9"/>
                    <a:pt x="78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952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31" y="704002"/>
            <a:ext cx="8624023" cy="3254934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1129597" y="1750868"/>
            <a:ext cx="1468129" cy="363682"/>
          </a:xfrm>
          <a:prstGeom prst="wedgeEllipseCallout">
            <a:avLst>
              <a:gd name="adj1" fmla="val -80429"/>
              <a:gd name="adj2" fmla="val 1253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/>
              <a:t>Revisa la transacción</a:t>
            </a:r>
          </a:p>
        </p:txBody>
      </p:sp>
    </p:spTree>
    <p:extLst>
      <p:ext uri="{BB962C8B-B14F-4D97-AF65-F5344CB8AC3E}">
        <p14:creationId xmlns:p14="http://schemas.microsoft.com/office/powerpoint/2010/main" val="18327384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29" y="621302"/>
            <a:ext cx="7969826" cy="3649726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3138055" y="801666"/>
            <a:ext cx="1143000" cy="632279"/>
          </a:xfrm>
          <a:prstGeom prst="wedgeEllipseCallout">
            <a:avLst>
              <a:gd name="adj1" fmla="val -83171"/>
              <a:gd name="adj2" fmla="val 8355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Se descarga</a:t>
            </a:r>
          </a:p>
        </p:txBody>
      </p:sp>
      <p:sp>
        <p:nvSpPr>
          <p:cNvPr id="8" name="Llamada ovalada 7"/>
          <p:cNvSpPr/>
          <p:nvPr/>
        </p:nvSpPr>
        <p:spPr>
          <a:xfrm>
            <a:off x="4033380" y="3181611"/>
            <a:ext cx="1503123" cy="526093"/>
          </a:xfrm>
          <a:prstGeom prst="wedgeEllipseCallout">
            <a:avLst>
              <a:gd name="adj1" fmla="val -33624"/>
              <a:gd name="adj2" fmla="val 9711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900" b="1" dirty="0">
                <a:latin typeface="Arial" panose="020B0604020202020204" pitchFamily="34" charset="0"/>
                <a:cs typeface="Arial" panose="020B0604020202020204" pitchFamily="34" charset="0"/>
              </a:rPr>
              <a:t>Revisada la transacción</a:t>
            </a:r>
          </a:p>
        </p:txBody>
      </p:sp>
    </p:spTree>
    <p:extLst>
      <p:ext uri="{BB962C8B-B14F-4D97-AF65-F5344CB8AC3E}">
        <p14:creationId xmlns:p14="http://schemas.microsoft.com/office/powerpoint/2010/main" val="13569038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90" y="818997"/>
            <a:ext cx="759142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662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98" y="1007918"/>
            <a:ext cx="8008159" cy="3277899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4405746" y="1423555"/>
            <a:ext cx="1957476" cy="801974"/>
          </a:xfrm>
          <a:prstGeom prst="wedgeEllipseCallout">
            <a:avLst>
              <a:gd name="adj1" fmla="val -28645"/>
              <a:gd name="adj2" fmla="val 907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Se encuentran  todas las transacciones revisadas</a:t>
            </a:r>
          </a:p>
        </p:txBody>
      </p:sp>
    </p:spTree>
    <p:extLst>
      <p:ext uri="{BB962C8B-B14F-4D97-AF65-F5344CB8AC3E}">
        <p14:creationId xmlns:p14="http://schemas.microsoft.com/office/powerpoint/2010/main" val="11705294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426" y="893618"/>
            <a:ext cx="8753746" cy="2836717"/>
          </a:xfrm>
          <a:prstGeom prst="rect">
            <a:avLst/>
          </a:prstGeom>
        </p:spPr>
      </p:pic>
      <p:sp>
        <p:nvSpPr>
          <p:cNvPr id="6" name="Llamada ovalada 5"/>
          <p:cNvSpPr/>
          <p:nvPr/>
        </p:nvSpPr>
        <p:spPr>
          <a:xfrm>
            <a:off x="955964" y="2179529"/>
            <a:ext cx="2062809" cy="677971"/>
          </a:xfrm>
          <a:prstGeom prst="wedgeEllipseCallout">
            <a:avLst>
              <a:gd name="adj1" fmla="val -64219"/>
              <a:gd name="adj2" fmla="val 10888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Envía la rendición al Encargado Otorgante</a:t>
            </a:r>
          </a:p>
        </p:txBody>
      </p:sp>
    </p:spTree>
    <p:extLst>
      <p:ext uri="{BB962C8B-B14F-4D97-AF65-F5344CB8AC3E}">
        <p14:creationId xmlns:p14="http://schemas.microsoft.com/office/powerpoint/2010/main" val="9431996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23" y="797069"/>
            <a:ext cx="850582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634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77" y="820882"/>
            <a:ext cx="8584095" cy="292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81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93" y="765692"/>
            <a:ext cx="8254461" cy="2985426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1386360" y="2235749"/>
            <a:ext cx="1157420" cy="535131"/>
          </a:xfrm>
          <a:prstGeom prst="wedgeEllipseCallout">
            <a:avLst>
              <a:gd name="adj1" fmla="val -89881"/>
              <a:gd name="adj2" fmla="val 1320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Envía para firma</a:t>
            </a:r>
          </a:p>
        </p:txBody>
      </p:sp>
    </p:spTree>
    <p:extLst>
      <p:ext uri="{BB962C8B-B14F-4D97-AF65-F5344CB8AC3E}">
        <p14:creationId xmlns:p14="http://schemas.microsoft.com/office/powerpoint/2010/main" val="678164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56" y="704002"/>
            <a:ext cx="8680326" cy="3501087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7045035" y="2389910"/>
            <a:ext cx="1215737" cy="841664"/>
          </a:xfrm>
          <a:prstGeom prst="wedgeEllipseCallout">
            <a:avLst>
              <a:gd name="adj1" fmla="val 68750"/>
              <a:gd name="adj2" fmla="val 1189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Cambia el estado de la rendición</a:t>
            </a:r>
          </a:p>
        </p:txBody>
      </p:sp>
    </p:spTree>
    <p:extLst>
      <p:ext uri="{BB962C8B-B14F-4D97-AF65-F5344CB8AC3E}">
        <p14:creationId xmlns:p14="http://schemas.microsoft.com/office/powerpoint/2010/main" val="5601478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90" y="626796"/>
            <a:ext cx="8875481" cy="3300968"/>
          </a:xfrm>
          <a:prstGeom prst="rect">
            <a:avLst/>
          </a:prstGeom>
        </p:spPr>
      </p:pic>
      <p:sp>
        <p:nvSpPr>
          <p:cNvPr id="8" name="Llamada ovalada 7"/>
          <p:cNvSpPr/>
          <p:nvPr/>
        </p:nvSpPr>
        <p:spPr>
          <a:xfrm>
            <a:off x="7689273" y="2452256"/>
            <a:ext cx="1153391" cy="696190"/>
          </a:xfrm>
          <a:prstGeom prst="wedgeEllipseCallout">
            <a:avLst>
              <a:gd name="adj1" fmla="val 8897"/>
              <a:gd name="adj2" fmla="val 1387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Firma el informe de rendición</a:t>
            </a:r>
          </a:p>
        </p:txBody>
      </p:sp>
    </p:spTree>
    <p:extLst>
      <p:ext uri="{BB962C8B-B14F-4D97-AF65-F5344CB8AC3E}">
        <p14:creationId xmlns:p14="http://schemas.microsoft.com/office/powerpoint/2010/main" val="358285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85210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316779" y="486068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¿Cómo opera SISREC?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25" y="252163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61" y="1117564"/>
            <a:ext cx="7380247" cy="362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776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910" y="704001"/>
            <a:ext cx="8774261" cy="2996629"/>
          </a:xfrm>
          <a:prstGeom prst="rect">
            <a:avLst/>
          </a:prstGeom>
        </p:spPr>
      </p:pic>
      <p:sp>
        <p:nvSpPr>
          <p:cNvPr id="12" name="Llamada ovalada 11"/>
          <p:cNvSpPr/>
          <p:nvPr/>
        </p:nvSpPr>
        <p:spPr>
          <a:xfrm>
            <a:off x="7411859" y="1465544"/>
            <a:ext cx="1337286" cy="948000"/>
          </a:xfrm>
          <a:prstGeom prst="wedgeEllipseCallout">
            <a:avLst>
              <a:gd name="adj1" fmla="val 29847"/>
              <a:gd name="adj2" fmla="val 14485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Cambia el estado de la rendición</a:t>
            </a:r>
          </a:p>
        </p:txBody>
      </p:sp>
    </p:spTree>
    <p:extLst>
      <p:ext uri="{BB962C8B-B14F-4D97-AF65-F5344CB8AC3E}">
        <p14:creationId xmlns:p14="http://schemas.microsoft.com/office/powerpoint/2010/main" val="12053989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revisa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898" y="704002"/>
            <a:ext cx="8516157" cy="2922425"/>
          </a:xfrm>
          <a:prstGeom prst="rect">
            <a:avLst/>
          </a:prstGeom>
        </p:spPr>
      </p:pic>
      <p:sp>
        <p:nvSpPr>
          <p:cNvPr id="3" name="Llamada ovalada 2"/>
          <p:cNvSpPr/>
          <p:nvPr/>
        </p:nvSpPr>
        <p:spPr>
          <a:xfrm>
            <a:off x="6222161" y="1614496"/>
            <a:ext cx="1481345" cy="550718"/>
          </a:xfrm>
          <a:prstGeom prst="wedgeEllipseCallout">
            <a:avLst>
              <a:gd name="adj1" fmla="val -136973"/>
              <a:gd name="adj2" fmla="val 14911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Debe presionar este botón</a:t>
            </a:r>
          </a:p>
        </p:txBody>
      </p:sp>
    </p:spTree>
    <p:extLst>
      <p:ext uri="{BB962C8B-B14F-4D97-AF65-F5344CB8AC3E}">
        <p14:creationId xmlns:p14="http://schemas.microsoft.com/office/powerpoint/2010/main" val="37646381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aprueba la rendición en el SISREC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11" y="812312"/>
            <a:ext cx="8724661" cy="279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538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consulta el estado de la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371" y="704001"/>
            <a:ext cx="8851801" cy="3493925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1129598" y="2815935"/>
            <a:ext cx="1241714" cy="529937"/>
          </a:xfrm>
          <a:prstGeom prst="wedgeEllipseCallout">
            <a:avLst>
              <a:gd name="adj1" fmla="val -93297"/>
              <a:gd name="adj2" fmla="val 10840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b="1" dirty="0">
                <a:latin typeface="Arial" panose="020B0604020202020204" pitchFamily="34" charset="0"/>
                <a:cs typeface="Arial" panose="020B0604020202020204" pitchFamily="34" charset="0"/>
              </a:rPr>
              <a:t>Ver ficha de rendición</a:t>
            </a:r>
          </a:p>
        </p:txBody>
      </p:sp>
    </p:spTree>
    <p:extLst>
      <p:ext uri="{BB962C8B-B14F-4D97-AF65-F5344CB8AC3E}">
        <p14:creationId xmlns:p14="http://schemas.microsoft.com/office/powerpoint/2010/main" val="19811409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consulta el estado de la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566646"/>
            <a:ext cx="7543800" cy="384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66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consulta el estado de la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80" y="609600"/>
            <a:ext cx="7458075" cy="3924300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2067790" y="2899065"/>
            <a:ext cx="1475509" cy="509154"/>
          </a:xfrm>
          <a:prstGeom prst="wedgeEllipseCallout">
            <a:avLst>
              <a:gd name="adj1" fmla="val -90924"/>
              <a:gd name="adj2" fmla="val 1266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latin typeface="Arial" panose="020B0604020202020204" pitchFamily="34" charset="0"/>
                <a:cs typeface="Arial" panose="020B0604020202020204" pitchFamily="34" charset="0"/>
              </a:rPr>
              <a:t>Se puede descargar </a:t>
            </a:r>
          </a:p>
        </p:txBody>
      </p:sp>
    </p:spTree>
    <p:extLst>
      <p:ext uri="{BB962C8B-B14F-4D97-AF65-F5344CB8AC3E}">
        <p14:creationId xmlns:p14="http://schemas.microsoft.com/office/powerpoint/2010/main" val="30398141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consulta el estado de la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89" y="566646"/>
            <a:ext cx="7677150" cy="369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509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informe de aprobación de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89" y="522335"/>
            <a:ext cx="6902575" cy="32911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25" y="3840760"/>
            <a:ext cx="6334125" cy="10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296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0" y="32389"/>
            <a:ext cx="9144000" cy="48994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129598" y="76700"/>
            <a:ext cx="7619547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Otorgante  informe de aprobación de rendición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9278"/>
            <a:ext cx="1129598" cy="6716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859" y="4369995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91" y="1190101"/>
            <a:ext cx="8281553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323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605047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Reglas de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 Negocio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423" y="2732688"/>
            <a:ext cx="1983469" cy="199265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992420" y="253051"/>
            <a:ext cx="4784012" cy="3982727"/>
          </a:xfrm>
          <a:prstGeom prst="rect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3990734" y="241252"/>
            <a:ext cx="45181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6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Programas y Proyectos 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4011780" y="544991"/>
            <a:ext cx="47646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768680" y="607027"/>
            <a:ext cx="4717532" cy="3561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Encargado Otorgante es el único rol que puede eliminar un programa o proyecto.</a:t>
            </a: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deshabilita la edición de un programa, cuando se han creados los proyectos y estos cuentan con transferencias en estado “Aceptada”.</a:t>
            </a: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podrá modificar el nombre de un proyecto si  no tiene transferencias en estado “Aceptada”.</a:t>
            </a: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podrá modificar el monto asignado a un proyecto, aumentándolo o disminuyéndolo solo al total ya transferido a la fecha.</a:t>
            </a:r>
          </a:p>
        </p:txBody>
      </p:sp>
    </p:spTree>
    <p:extLst>
      <p:ext uri="{BB962C8B-B14F-4D97-AF65-F5344CB8AC3E}">
        <p14:creationId xmlns:p14="http://schemas.microsoft.com/office/powerpoint/2010/main" val="1594296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868506A-4506-A042-A7FC-6EA39A823C1B}"/>
              </a:ext>
            </a:extLst>
          </p:cNvPr>
          <p:cNvSpPr/>
          <p:nvPr/>
        </p:nvSpPr>
        <p:spPr>
          <a:xfrm>
            <a:off x="236144" y="385210"/>
            <a:ext cx="7175715" cy="631496"/>
          </a:xfrm>
          <a:prstGeom prst="rect">
            <a:avLst/>
          </a:prstGeom>
          <a:solidFill>
            <a:srgbClr val="255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76FF013-D169-3B49-8106-5B4F087A9312}"/>
              </a:ext>
            </a:extLst>
          </p:cNvPr>
          <p:cNvSpPr/>
          <p:nvPr/>
        </p:nvSpPr>
        <p:spPr>
          <a:xfrm>
            <a:off x="1316779" y="486068"/>
            <a:ext cx="7308789" cy="4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Niveles de Información del SISREC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1664CC-7D55-E34D-94DE-8B22B5E69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25" y="252163"/>
            <a:ext cx="893454" cy="897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0985E16-E16E-ED49-876B-AA433D0D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0555" y="1032562"/>
            <a:ext cx="9424555" cy="385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728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605047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Reglas de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 Negocio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76" y="2839849"/>
            <a:ext cx="1983469" cy="199265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982669" y="628357"/>
            <a:ext cx="4784012" cy="3330579"/>
          </a:xfrm>
          <a:prstGeom prst="rect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4107400" y="623677"/>
            <a:ext cx="45181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6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Programas y Proyectos 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 flipV="1">
            <a:off x="4108238" y="900676"/>
            <a:ext cx="4517330" cy="308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807252" y="1015883"/>
            <a:ext cx="4818316" cy="2920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Encargado Otorgante podrá cerrar un programa cuando estén cerrados todos los proyectos asociadas a este.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Encargado Otorgante podrá eliminar un proyecto que no tenga transferencias ni rendiciones asociadas.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Encargado Otorgante, Analista Ejecutor o Encargado Ejecutor no podrán solicitar el cierre de un proyecto, cuando aún hay rendiciones en ejecución.</a:t>
            </a:r>
          </a:p>
        </p:txBody>
      </p:sp>
    </p:spTree>
    <p:extLst>
      <p:ext uri="{BB962C8B-B14F-4D97-AF65-F5344CB8AC3E}">
        <p14:creationId xmlns:p14="http://schemas.microsoft.com/office/powerpoint/2010/main" val="11815213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2" y="1085293"/>
            <a:ext cx="3054926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974832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Reglas de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 Negocio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520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32" y="2881999"/>
            <a:ext cx="1983469" cy="199265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C4EF1ED-AADB-C14F-B5E5-F4E38877DD3A}"/>
              </a:ext>
            </a:extLst>
          </p:cNvPr>
          <p:cNvSpPr/>
          <p:nvPr/>
        </p:nvSpPr>
        <p:spPr>
          <a:xfrm>
            <a:off x="6105637" y="169006"/>
            <a:ext cx="2851568" cy="4061799"/>
          </a:xfrm>
          <a:prstGeom prst="rect">
            <a:avLst/>
          </a:prstGeom>
          <a:solidFill>
            <a:srgbClr val="00A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3135417" y="150658"/>
            <a:ext cx="2659365" cy="4080147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3300380" y="161651"/>
            <a:ext cx="20232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Transferencia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7FDA42D-89F3-8A43-AF6F-6294C3FEFB06}"/>
              </a:ext>
            </a:extLst>
          </p:cNvPr>
          <p:cNvSpPr/>
          <p:nvPr/>
        </p:nvSpPr>
        <p:spPr>
          <a:xfrm>
            <a:off x="6564921" y="203816"/>
            <a:ext cx="2103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Rendiciones</a:t>
            </a:r>
            <a:r>
              <a:rPr kumimoji="0" lang="es-CL" sz="1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de Cuenta</a:t>
            </a:r>
            <a:endParaRPr kumimoji="0" lang="es-CL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150575" y="515526"/>
            <a:ext cx="26662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2793907" y="691499"/>
            <a:ext cx="2752233" cy="2537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 estar previamente creados el programa, proyecto e ingresada la cuenta bancaria por el ejecutor en el SISREC, para poder crear y enviar la transferencia.</a:t>
            </a: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L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L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4E678974-4E51-AA46-B91A-27E09C6AF656}"/>
              </a:ext>
            </a:extLst>
          </p:cNvPr>
          <p:cNvCxnSpPr>
            <a:cxnSpLocks/>
          </p:cNvCxnSpPr>
          <p:nvPr/>
        </p:nvCxnSpPr>
        <p:spPr>
          <a:xfrm flipV="1">
            <a:off x="6083594" y="480815"/>
            <a:ext cx="2776457" cy="193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45683C5-BDB1-904A-9A0D-0CBC9D8CE746}"/>
              </a:ext>
            </a:extLst>
          </p:cNvPr>
          <p:cNvSpPr/>
          <p:nvPr/>
        </p:nvSpPr>
        <p:spPr>
          <a:xfrm>
            <a:off x="5718521" y="527404"/>
            <a:ext cx="3184047" cy="5315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Encargado Otorgante solo podrá firmar y aprobar una rendición de cuentas, cuando </a:t>
            </a:r>
            <a:r>
              <a:rPr lang="es-CL" sz="16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estén todas sus transacciones en Estado “Aprobada”.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CL" sz="16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hay al menos una transacción en estado “rendida observada” por el Otorgante</a:t>
            </a:r>
            <a:r>
              <a:rPr lang="es-C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 Encargado Otorgante solo podrá devolver la rendición de cuentas al Ejecutor para su corrección.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es-CL" sz="1200" b="1" u="sng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L" sz="1400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L" sz="1400" dirty="0">
              <a:solidFill>
                <a:prstClr val="white"/>
              </a:solidFill>
              <a:latin typeface="Calibri" panose="020F0502020204030204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L" sz="1400" dirty="0">
              <a:solidFill>
                <a:prstClr val="white"/>
              </a:solidFill>
              <a:latin typeface="Calibri" panose="020F0502020204030204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7600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30DF379-7793-B045-8BE4-EDCE019E0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8F0617-C99E-4A46-8FE0-AC6F379CB01B}"/>
              </a:ext>
            </a:extLst>
          </p:cNvPr>
          <p:cNvSpPr/>
          <p:nvPr/>
        </p:nvSpPr>
        <p:spPr>
          <a:xfrm>
            <a:off x="0" y="546264"/>
            <a:ext cx="7175715" cy="1056504"/>
          </a:xfrm>
          <a:prstGeom prst="rect">
            <a:avLst/>
          </a:prstGeom>
          <a:solidFill>
            <a:srgbClr val="2144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BDAC9F4-79A2-AC4E-A32E-2925B4934A8A}"/>
              </a:ext>
            </a:extLst>
          </p:cNvPr>
          <p:cNvSpPr/>
          <p:nvPr/>
        </p:nvSpPr>
        <p:spPr>
          <a:xfrm>
            <a:off x="1316780" y="676539"/>
            <a:ext cx="6095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Sitio web, sección de Preguntas y respuestas frecuentes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B33FB59-40B9-5145-8913-E1E6F2C1B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25" y="432445"/>
            <a:ext cx="893454" cy="8975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BD7E091-270B-B242-AA6B-4EE52778C4F6}"/>
              </a:ext>
            </a:extLst>
          </p:cNvPr>
          <p:cNvSpPr/>
          <p:nvPr/>
        </p:nvSpPr>
        <p:spPr>
          <a:xfrm>
            <a:off x="0" y="1996965"/>
            <a:ext cx="6148552" cy="1282262"/>
          </a:xfrm>
          <a:prstGeom prst="rect">
            <a:avLst/>
          </a:prstGeom>
          <a:solidFill>
            <a:srgbClr val="00A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E282AB0-EF5C-9849-BA50-DDA386B1C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363" y="1839140"/>
            <a:ext cx="1433451" cy="144008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A228D5E-F1BD-D347-A64A-CB114414AA9A}"/>
              </a:ext>
            </a:extLst>
          </p:cNvPr>
          <p:cNvSpPr/>
          <p:nvPr/>
        </p:nvSpPr>
        <p:spPr>
          <a:xfrm>
            <a:off x="423325" y="2052057"/>
            <a:ext cx="4215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importante considerar que la página web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www.rendicioncuentas.cl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 encuentran publicadas la preguntas y respuestas frecuentes sobre operatoria del SISREC</a:t>
            </a: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E4606DC-7772-CC4F-946C-6BCAB3BE8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2926" y="1436131"/>
            <a:ext cx="4732861" cy="2558303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344533" y="3828011"/>
            <a:ext cx="17755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www.rendicioncuentas.cl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5ED942A-838A-0A4C-9478-5A3A8E0E3955}"/>
              </a:ext>
            </a:extLst>
          </p:cNvPr>
          <p:cNvSpPr/>
          <p:nvPr/>
        </p:nvSpPr>
        <p:spPr>
          <a:xfrm>
            <a:off x="6587712" y="414990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Lorem ipsum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D5243A2-B973-DC45-81CE-4585F8F6B6F9}"/>
              </a:ext>
            </a:extLst>
          </p:cNvPr>
          <p:cNvSpPr/>
          <p:nvPr/>
        </p:nvSpPr>
        <p:spPr>
          <a:xfrm>
            <a:off x="4486803" y="4161639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Lorem ipsum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604601" y="4163738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SISREC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7306B40-4173-9A49-9C16-024C327FFDF6}"/>
              </a:ext>
            </a:extLst>
          </p:cNvPr>
          <p:cNvSpPr/>
          <p:nvPr/>
        </p:nvSpPr>
        <p:spPr>
          <a:xfrm>
            <a:off x="999279" y="3984738"/>
            <a:ext cx="939800" cy="939800"/>
          </a:xfrm>
          <a:prstGeom prst="ellipse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3AF41820-6548-7F4D-A564-2AAC12D74914}"/>
              </a:ext>
            </a:extLst>
          </p:cNvPr>
          <p:cNvSpPr/>
          <p:nvPr/>
        </p:nvSpPr>
        <p:spPr>
          <a:xfrm>
            <a:off x="2952750" y="3984738"/>
            <a:ext cx="939800" cy="939800"/>
          </a:xfrm>
          <a:prstGeom prst="ellipse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05828994-4E2C-3E4C-BE01-59E6758E101E}"/>
              </a:ext>
            </a:extLst>
          </p:cNvPr>
          <p:cNvSpPr/>
          <p:nvPr/>
        </p:nvSpPr>
        <p:spPr>
          <a:xfrm>
            <a:off x="4900213" y="3984738"/>
            <a:ext cx="985547" cy="939800"/>
          </a:xfrm>
          <a:prstGeom prst="ellipse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lecha derecha 32">
            <a:extLst>
              <a:ext uri="{FF2B5EF4-FFF2-40B4-BE49-F238E27FC236}">
                <a16:creationId xmlns:a16="http://schemas.microsoft.com/office/drawing/2014/main" id="{0E41230F-64E2-D540-8821-88137D839B5A}"/>
              </a:ext>
            </a:extLst>
          </p:cNvPr>
          <p:cNvSpPr/>
          <p:nvPr/>
        </p:nvSpPr>
        <p:spPr>
          <a:xfrm>
            <a:off x="2163511" y="4322141"/>
            <a:ext cx="558800" cy="264994"/>
          </a:xfrm>
          <a:prstGeom prst="rightArrow">
            <a:avLst/>
          </a:prstGeom>
          <a:solidFill>
            <a:srgbClr val="2043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lecha derecha 33">
            <a:extLst>
              <a:ext uri="{FF2B5EF4-FFF2-40B4-BE49-F238E27FC236}">
                <a16:creationId xmlns:a16="http://schemas.microsoft.com/office/drawing/2014/main" id="{74B78DB8-8B13-2E4D-A904-1F339985802B}"/>
              </a:ext>
            </a:extLst>
          </p:cNvPr>
          <p:cNvSpPr/>
          <p:nvPr/>
        </p:nvSpPr>
        <p:spPr>
          <a:xfrm>
            <a:off x="4152900" y="4383206"/>
            <a:ext cx="558800" cy="264994"/>
          </a:xfrm>
          <a:prstGeom prst="rightArrow">
            <a:avLst/>
          </a:prstGeom>
          <a:solidFill>
            <a:srgbClr val="2043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757001" y="4316138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SIREC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45ED942A-838A-0A4C-9478-5A3A8E0E3955}"/>
              </a:ext>
            </a:extLst>
          </p:cNvPr>
          <p:cNvSpPr/>
          <p:nvPr/>
        </p:nvSpPr>
        <p:spPr>
          <a:xfrm>
            <a:off x="2691079" y="431313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AYUDA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D5243A2-B973-DC45-81CE-4585F8F6B6F9}"/>
              </a:ext>
            </a:extLst>
          </p:cNvPr>
          <p:cNvSpPr/>
          <p:nvPr/>
        </p:nvSpPr>
        <p:spPr>
          <a:xfrm>
            <a:off x="4680468" y="4238280"/>
            <a:ext cx="1461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PREGUNTAS FRECUENTES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636" y="1796476"/>
            <a:ext cx="2494443" cy="157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852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30DF379-7793-B045-8BE4-EDCE019E0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8F0617-C99E-4A46-8FE0-AC6F379CB01B}"/>
              </a:ext>
            </a:extLst>
          </p:cNvPr>
          <p:cNvSpPr/>
          <p:nvPr/>
        </p:nvSpPr>
        <p:spPr>
          <a:xfrm>
            <a:off x="0" y="29046"/>
            <a:ext cx="7175715" cy="742053"/>
          </a:xfrm>
          <a:prstGeom prst="rect">
            <a:avLst/>
          </a:prstGeom>
          <a:solidFill>
            <a:srgbClr val="2144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BDAC9F4-79A2-AC4E-A32E-2925B4934A8A}"/>
              </a:ext>
            </a:extLst>
          </p:cNvPr>
          <p:cNvSpPr/>
          <p:nvPr/>
        </p:nvSpPr>
        <p:spPr>
          <a:xfrm>
            <a:off x="983548" y="110691"/>
            <a:ext cx="6095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Firma electrónica Avanzada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B33FB59-40B9-5145-8913-E1E6F2C1B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6" y="-126491"/>
            <a:ext cx="893454" cy="8975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E282AB0-EF5C-9849-BA50-DDA386B1C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363" y="1839140"/>
            <a:ext cx="1433451" cy="1440087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344533" y="3828011"/>
            <a:ext cx="17755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www.rendicioncuentas.cl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5ED942A-838A-0A4C-9478-5A3A8E0E3955}"/>
              </a:ext>
            </a:extLst>
          </p:cNvPr>
          <p:cNvSpPr/>
          <p:nvPr/>
        </p:nvSpPr>
        <p:spPr>
          <a:xfrm>
            <a:off x="6587712" y="414990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Lorem ipsum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D5243A2-B973-DC45-81CE-4585F8F6B6F9}"/>
              </a:ext>
            </a:extLst>
          </p:cNvPr>
          <p:cNvSpPr/>
          <p:nvPr/>
        </p:nvSpPr>
        <p:spPr>
          <a:xfrm>
            <a:off x="4486803" y="4161639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Lorem ipsum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604601" y="4163738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SISREC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1A488DF5-99B8-A74E-A664-D81B92A98940}"/>
              </a:ext>
            </a:extLst>
          </p:cNvPr>
          <p:cNvSpPr/>
          <p:nvPr/>
        </p:nvSpPr>
        <p:spPr>
          <a:xfrm>
            <a:off x="757001" y="4316138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SISREC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45ED942A-838A-0A4C-9478-5A3A8E0E3955}"/>
              </a:ext>
            </a:extLst>
          </p:cNvPr>
          <p:cNvSpPr/>
          <p:nvPr/>
        </p:nvSpPr>
        <p:spPr>
          <a:xfrm>
            <a:off x="2691079" y="431313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AYUDA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D5243A2-B973-DC45-81CE-4585F8F6B6F9}"/>
              </a:ext>
            </a:extLst>
          </p:cNvPr>
          <p:cNvSpPr/>
          <p:nvPr/>
        </p:nvSpPr>
        <p:spPr>
          <a:xfrm>
            <a:off x="4680468" y="4238280"/>
            <a:ext cx="1461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PREGUNTAS FRECUENTES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A228D5E-F1BD-D347-A64A-CB114414AA9A}"/>
              </a:ext>
            </a:extLst>
          </p:cNvPr>
          <p:cNvSpPr/>
          <p:nvPr/>
        </p:nvSpPr>
        <p:spPr>
          <a:xfrm>
            <a:off x="197428" y="786311"/>
            <a:ext cx="88027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importante considerar que los usuarios que desempeñen los roles de Encargado Otorgante (GORE) y Encargado Ejecutor (Entidad pública y privada) en la calidad de titular y subrogante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deben contar con un </a:t>
            </a:r>
            <a:r>
              <a:rPr kumimoji="0" lang="es-CL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token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 certificado de firma vigente el que debe ser adquirido con cualquiera de estas </a:t>
            </a:r>
            <a:r>
              <a:rPr kumimoji="0" lang="es-CL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empresas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se señalan </a:t>
            </a:r>
            <a:r>
              <a:rPr kumimoji="0" lang="es-CL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continuación,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se encuentran acreditadas en el registro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https://www.entidadacreditadora.gob.cl/entidades/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del Ministerio de Economía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SISREC</a:t>
            </a: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45" y="1955862"/>
            <a:ext cx="7749810" cy="30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644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DA1E6BC-0FDC-8E40-BF08-3FC57E86E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304" y="2188577"/>
            <a:ext cx="2406592" cy="11720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84434A3-02B5-BA40-AC3B-9E9C30BBE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261" y="4232153"/>
            <a:ext cx="1462678" cy="48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23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279689" y="140946"/>
            <a:ext cx="8407111" cy="939710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8" y="-93184"/>
            <a:ext cx="1954661" cy="1155458"/>
          </a:xfrm>
          <a:prstGeom prst="rect">
            <a:avLst/>
          </a:prstGeom>
        </p:spPr>
      </p:pic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4107401" y="2042983"/>
            <a:ext cx="128545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4107401" y="2269928"/>
            <a:ext cx="1285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 N° PROYECTOS 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12</a:t>
            </a:r>
          </a:p>
          <a:p>
            <a:pPr algn="ctr"/>
            <a:endParaRPr lang="es-CL" sz="12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N° EJECUTORES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12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117287F-E7B8-CE47-BFA8-F18C51B5327C}"/>
              </a:ext>
            </a:extLst>
          </p:cNvPr>
          <p:cNvCxnSpPr>
            <a:cxnSpLocks/>
          </p:cNvCxnSpPr>
          <p:nvPr/>
        </p:nvCxnSpPr>
        <p:spPr>
          <a:xfrm>
            <a:off x="5799566" y="2042983"/>
            <a:ext cx="128545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83DC189-107A-B246-99AE-E57C8843E321}"/>
              </a:ext>
            </a:extLst>
          </p:cNvPr>
          <p:cNvSpPr/>
          <p:nvPr/>
        </p:nvSpPr>
        <p:spPr>
          <a:xfrm>
            <a:off x="5799566" y="2269928"/>
            <a:ext cx="1285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N° PROYECTOS 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13</a:t>
            </a:r>
          </a:p>
          <a:p>
            <a:pPr algn="ctr"/>
            <a:endParaRPr lang="es-CL" sz="12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N° EJECUTORES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10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4E678974-4E51-AA46-B91A-27E09C6AF656}"/>
              </a:ext>
            </a:extLst>
          </p:cNvPr>
          <p:cNvCxnSpPr>
            <a:cxnSpLocks/>
          </p:cNvCxnSpPr>
          <p:nvPr/>
        </p:nvCxnSpPr>
        <p:spPr>
          <a:xfrm>
            <a:off x="7481221" y="2042983"/>
            <a:ext cx="1285459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45683C5-BDB1-904A-9A0D-0CBC9D8CE746}"/>
              </a:ext>
            </a:extLst>
          </p:cNvPr>
          <p:cNvSpPr/>
          <p:nvPr/>
        </p:nvSpPr>
        <p:spPr>
          <a:xfrm>
            <a:off x="7481221" y="2269928"/>
            <a:ext cx="12854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N° PROYECTOS 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9</a:t>
            </a:r>
          </a:p>
          <a:p>
            <a:pPr algn="ctr"/>
            <a:endParaRPr lang="es-CL" sz="12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N° EJECUTORES</a:t>
            </a:r>
          </a:p>
          <a:p>
            <a:pPr algn="ctr"/>
            <a:r>
              <a:rPr lang="es-CL" sz="1200" b="1" dirty="0">
                <a:solidFill>
                  <a:schemeClr val="bg1"/>
                </a:solidFill>
                <a:cs typeface="Calibri"/>
              </a:rPr>
              <a:t>5</a:t>
            </a:r>
          </a:p>
          <a:p>
            <a:pPr algn="ctr"/>
            <a:endParaRPr lang="es-CL" sz="14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1033EC1-33E5-B148-8EC9-B022AE908479}"/>
              </a:ext>
            </a:extLst>
          </p:cNvPr>
          <p:cNvSpPr/>
          <p:nvPr/>
        </p:nvSpPr>
        <p:spPr>
          <a:xfrm>
            <a:off x="1726307" y="222935"/>
            <a:ext cx="604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Algunos Datos del SISREC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02A39D8-2281-F34F-30E1-3F1625BAD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689" y="1098675"/>
            <a:ext cx="8178511" cy="313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2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339497-E109-9A41-BE82-04A9C963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859" y="4230806"/>
            <a:ext cx="1588313" cy="77350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5ABD464-32B4-C344-B1A8-497A34B8132F}"/>
              </a:ext>
            </a:extLst>
          </p:cNvPr>
          <p:cNvSpPr/>
          <p:nvPr/>
        </p:nvSpPr>
        <p:spPr>
          <a:xfrm>
            <a:off x="1" y="1085293"/>
            <a:ext cx="3106881" cy="1647395"/>
          </a:xfrm>
          <a:prstGeom prst="rect">
            <a:avLst/>
          </a:prstGeom>
          <a:solidFill>
            <a:srgbClr val="21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708341-DA28-2148-814A-CBD2E5C4C31B}"/>
              </a:ext>
            </a:extLst>
          </p:cNvPr>
          <p:cNvSpPr/>
          <p:nvPr/>
        </p:nvSpPr>
        <p:spPr>
          <a:xfrm>
            <a:off x="1316779" y="1234726"/>
            <a:ext cx="7308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Roles en la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alt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Entidad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sz="2800" b="1" dirty="0">
                <a:solidFill>
                  <a:prstClr val="white"/>
                </a:solidFill>
                <a:latin typeface="Calibri" panose="020F0502020204030204"/>
              </a:rPr>
              <a:t>Otorgante</a:t>
            </a:r>
            <a:endParaRPr kumimoji="0" lang="es-CL" altLang="es-C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0991330-AA45-6645-AB46-5C6C99E6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8" y="1085294"/>
            <a:ext cx="1364889" cy="137120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E28A2F-BE22-1D40-B4EC-D18F36EDB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784" y="740036"/>
            <a:ext cx="1983469" cy="199265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0EF19CC-E702-6547-8BA4-8386F00DAB69}"/>
              </a:ext>
            </a:extLst>
          </p:cNvPr>
          <p:cNvSpPr/>
          <p:nvPr/>
        </p:nvSpPr>
        <p:spPr>
          <a:xfrm>
            <a:off x="6589068" y="217387"/>
            <a:ext cx="2263987" cy="3928586"/>
          </a:xfrm>
          <a:prstGeom prst="rect">
            <a:avLst/>
          </a:prstGeom>
          <a:solidFill>
            <a:srgbClr val="2E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FF9775D-767C-2343-A58E-E6D30C88D31F}"/>
              </a:ext>
            </a:extLst>
          </p:cNvPr>
          <p:cNvSpPr/>
          <p:nvPr/>
        </p:nvSpPr>
        <p:spPr>
          <a:xfrm>
            <a:off x="3584396" y="209293"/>
            <a:ext cx="2348508" cy="3928586"/>
          </a:xfrm>
          <a:prstGeom prst="rect">
            <a:avLst/>
          </a:prstGeom>
          <a:solidFill>
            <a:srgbClr val="BEC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5E0C12-0115-E446-8AE9-A1E289C39124}"/>
              </a:ext>
            </a:extLst>
          </p:cNvPr>
          <p:cNvSpPr/>
          <p:nvPr/>
        </p:nvSpPr>
        <p:spPr>
          <a:xfrm>
            <a:off x="4032243" y="234452"/>
            <a:ext cx="15869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200" b="1" dirty="0">
                <a:solidFill>
                  <a:prstClr val="white"/>
                </a:solidFill>
                <a:latin typeface="Calibri" panose="020F0502020204030204"/>
                <a:cs typeface="Calibri"/>
              </a:rPr>
              <a:t>Administrador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F4CF5D-CB0D-8745-8461-ED40EFB93662}"/>
              </a:ext>
            </a:extLst>
          </p:cNvPr>
          <p:cNvSpPr/>
          <p:nvPr/>
        </p:nvSpPr>
        <p:spPr>
          <a:xfrm>
            <a:off x="7062955" y="252827"/>
            <a:ext cx="1461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Analista</a:t>
            </a:r>
            <a:r>
              <a:rPr kumimoji="0" lang="es-CL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Otorgante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4BE4CC6-14F3-174E-ADD6-7073F4026F2B}"/>
              </a:ext>
            </a:extLst>
          </p:cNvPr>
          <p:cNvCxnSpPr>
            <a:cxnSpLocks/>
          </p:cNvCxnSpPr>
          <p:nvPr/>
        </p:nvCxnSpPr>
        <p:spPr>
          <a:xfrm>
            <a:off x="3699291" y="485369"/>
            <a:ext cx="2160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310783D-3A8B-F84F-AC42-0611DDCF8320}"/>
              </a:ext>
            </a:extLst>
          </p:cNvPr>
          <p:cNvSpPr/>
          <p:nvPr/>
        </p:nvSpPr>
        <p:spPr>
          <a:xfrm>
            <a:off x="3819552" y="644352"/>
            <a:ext cx="203053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Asignar los roles a los usuarios en el SISREC.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Mantener la vigencia de los usuarios (altas, bajas y cambios de roles dentro del SISREC.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Coordinar  y retroalimentar a la UREC, sobre solicitudes de capacitación de su equipo, como oportunidades de mejoras y/o incidencias de la operación.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117287F-E7B8-CE47-BFA8-F18C51B5327C}"/>
              </a:ext>
            </a:extLst>
          </p:cNvPr>
          <p:cNvCxnSpPr>
            <a:cxnSpLocks/>
          </p:cNvCxnSpPr>
          <p:nvPr/>
        </p:nvCxnSpPr>
        <p:spPr>
          <a:xfrm>
            <a:off x="6589068" y="485369"/>
            <a:ext cx="22639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83DC189-107A-B246-99AE-E57C8843E321}"/>
              </a:ext>
            </a:extLst>
          </p:cNvPr>
          <p:cNvSpPr/>
          <p:nvPr/>
        </p:nvSpPr>
        <p:spPr>
          <a:xfrm>
            <a:off x="6682760" y="629589"/>
            <a:ext cx="2056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 y modificar programas y proyectos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 y enviar transferencias al ejecutor.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Recibir, revisar , aprobar u observar las transacciones y enviar la rendición al Encargado Otorgante para su aprobación o devolución.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000" b="1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Revisar los solicitud de cierre del proyecto, los reintegros y enviar al Encargado Otorgante el Expediente</a:t>
            </a:r>
            <a:r>
              <a:rPr lang="es-CL" sz="100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C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040" y="2732688"/>
            <a:ext cx="1509974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73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5d952d-de91-44ce-bfde-6fe078e48a2e}" enabled="1" method="Standard" siteId="{c482e453-bf10-4df8-ab51-0445fad2072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3804</TotalTime>
  <Words>2018</Words>
  <Application>Microsoft Office PowerPoint</Application>
  <PresentationFormat>Presentación en pantalla (16:9)</PresentationFormat>
  <Paragraphs>313</Paragraphs>
  <Slides>74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74</vt:i4>
      </vt:variant>
    </vt:vector>
  </HeadingPairs>
  <TitlesOfParts>
    <vt:vector size="79" baseType="lpstr">
      <vt:lpstr>Arial</vt:lpstr>
      <vt:lpstr>Calibri</vt:lpstr>
      <vt:lpstr>Calibri Light</vt:lpstr>
      <vt:lpstr>Poppins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RODRIGO ALEXIS ARO RINGELE</cp:lastModifiedBy>
  <cp:revision>240</cp:revision>
  <cp:lastPrinted>2022-10-13T14:27:54Z</cp:lastPrinted>
  <dcterms:created xsi:type="dcterms:W3CDTF">2021-03-23T15:49:30Z</dcterms:created>
  <dcterms:modified xsi:type="dcterms:W3CDTF">2026-07-21T19:43:51Z</dcterms:modified>
</cp:coreProperties>
</file>