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63" r:id="rId6"/>
    <p:sldId id="265" r:id="rId7"/>
    <p:sldId id="266" r:id="rId8"/>
    <p:sldId id="257" r:id="rId9"/>
    <p:sldId id="261" r:id="rId10"/>
    <p:sldId id="259" r:id="rId11"/>
    <p:sldId id="267" r:id="rId12"/>
    <p:sldId id="268" r:id="rId13"/>
    <p:sldId id="271" r:id="rId14"/>
    <p:sldId id="269" r:id="rId15"/>
    <p:sldId id="270" r:id="rId16"/>
    <p:sldId id="264" r:id="rId17"/>
  </p:sldIdLst>
  <p:sldSz cx="9144000" cy="6858000" type="screen4x3"/>
  <p:notesSz cx="7772400" cy="10058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25800" y="2130480"/>
            <a:ext cx="8468280" cy="14695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005CBF"/>
                </a:solidFill>
                <a:latin typeface="Arial"/>
              </a:rPr>
              <a:t>Clic para editar título</a:t>
            </a: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7693920" y="6392160"/>
            <a:ext cx="264240" cy="27468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8015760" y="6381720"/>
            <a:ext cx="264240" cy="28548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8326800" y="6407280"/>
            <a:ext cx="264240" cy="28548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291320" y="5485320"/>
            <a:ext cx="6180120" cy="2444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s-ES" sz="1200" b="0" strike="noStrike" spc="-1">
                <a:solidFill>
                  <a:srgbClr val="9B9B9B"/>
                </a:solidFill>
                <a:latin typeface="Calibri"/>
              </a:rPr>
              <a:t>Haga clic para editar División</a:t>
            </a:r>
            <a:endParaRPr lang="es-E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1294200" y="5659200"/>
            <a:ext cx="6180120" cy="24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210"/>
              </a:spcBef>
            </a:pPr>
            <a:r>
              <a:rPr lang="es-ES" sz="1050" b="0" strike="noStrike" spc="-1">
                <a:solidFill>
                  <a:srgbClr val="9B9B9B"/>
                </a:solidFill>
                <a:latin typeface="Calibri"/>
              </a:rPr>
              <a:t>Haga clic para editar Unidad</a:t>
            </a:r>
            <a:endParaRPr lang="es-ES" sz="10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457200" y="2084760"/>
            <a:ext cx="8358480" cy="3809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es-ES" sz="1600" b="0" strike="noStrike" spc="-1">
                <a:solidFill>
                  <a:srgbClr val="595959"/>
                </a:solidFill>
                <a:latin typeface="Arial"/>
              </a:rPr>
              <a:t>Haga clic para modificar el estilo de texto del patrón</a:t>
            </a:r>
            <a:endParaRPr lang="es-E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6231240" cy="614160"/>
          </a:xfrm>
          <a:prstGeom prst="rect">
            <a:avLst/>
          </a:prstGeom>
        </p:spPr>
        <p:txBody>
          <a:bodyPr anchor="ctr">
            <a:normAutofit fontScale="88000"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Clic para editar título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1774080" y="6276960"/>
            <a:ext cx="6471720" cy="260280"/>
          </a:xfrm>
          <a:prstGeom prst="rect">
            <a:avLst/>
          </a:prstGeom>
        </p:spPr>
        <p:txBody>
          <a:bodyPr>
            <a:normAutofit fontScale="60000"/>
          </a:bodyPr>
          <a:lstStyle/>
          <a:p>
            <a:pPr algn="r">
              <a:lnSpc>
                <a:spcPct val="100000"/>
              </a:lnSpc>
              <a:spcBef>
                <a:spcPts val="261"/>
              </a:spcBef>
            </a:pPr>
            <a:r>
              <a:rPr lang="es-ES" sz="1300" b="0" strike="noStrike" spc="-1">
                <a:solidFill>
                  <a:srgbClr val="BFBFBF"/>
                </a:solidFill>
                <a:latin typeface="Arial"/>
              </a:rPr>
              <a:t>Haga clic para editar División</a:t>
            </a:r>
            <a:endParaRPr lang="es-E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1780200" y="6510600"/>
            <a:ext cx="6471720" cy="26028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  <a:spcBef>
                <a:spcPts val="221"/>
              </a:spcBef>
            </a:pPr>
            <a:r>
              <a:rPr lang="es-ES" sz="1100" b="0" strike="noStrike" spc="-1">
                <a:solidFill>
                  <a:srgbClr val="BFBFBF"/>
                </a:solidFill>
                <a:latin typeface="Arial"/>
              </a:rPr>
              <a:t>Haga clic para editar División</a:t>
            </a:r>
            <a:endParaRPr lang="es-ES" sz="1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457200" y="2084760"/>
            <a:ext cx="8358480" cy="3809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es-ES" sz="1600" b="0" strike="noStrike" spc="-1">
                <a:solidFill>
                  <a:srgbClr val="595959"/>
                </a:solidFill>
                <a:latin typeface="Arial"/>
              </a:rPr>
              <a:t>Haga clic para modificar el estilo de texto del patrón</a:t>
            </a:r>
            <a:endParaRPr lang="es-E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6231240" cy="614160"/>
          </a:xfrm>
          <a:prstGeom prst="rect">
            <a:avLst/>
          </a:prstGeom>
        </p:spPr>
        <p:txBody>
          <a:bodyPr anchor="ctr">
            <a:normAutofit fontScale="88000"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Clic para editar título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1774080" y="6276960"/>
            <a:ext cx="6471720" cy="260280"/>
          </a:xfrm>
          <a:prstGeom prst="rect">
            <a:avLst/>
          </a:prstGeom>
        </p:spPr>
        <p:txBody>
          <a:bodyPr>
            <a:normAutofit fontScale="60000"/>
          </a:bodyPr>
          <a:lstStyle/>
          <a:p>
            <a:pPr algn="r">
              <a:lnSpc>
                <a:spcPct val="100000"/>
              </a:lnSpc>
              <a:spcBef>
                <a:spcPts val="261"/>
              </a:spcBef>
            </a:pPr>
            <a:r>
              <a:rPr lang="es-ES" sz="1300" b="0" strike="noStrike" spc="-1">
                <a:solidFill>
                  <a:srgbClr val="BFBFBF"/>
                </a:solidFill>
                <a:latin typeface="Arial"/>
              </a:rPr>
              <a:t>Haga clic para editar División</a:t>
            </a:r>
            <a:endParaRPr lang="es-ES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780200" y="6510600"/>
            <a:ext cx="6471720" cy="26028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  <a:spcBef>
                <a:spcPts val="221"/>
              </a:spcBef>
            </a:pPr>
            <a:r>
              <a:rPr lang="es-ES" sz="1100" b="0" strike="noStrike" spc="-1">
                <a:solidFill>
                  <a:srgbClr val="BFBFBF"/>
                </a:solidFill>
                <a:latin typeface="Arial"/>
              </a:rPr>
              <a:t>Haga clic para editar División</a:t>
            </a:r>
            <a:endParaRPr lang="es-ES" sz="1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Clic para editar título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BB4DD4D-5134-4C62-905F-D482BECB7ABB}" type="datetime">
              <a:rPr lang="es-CL" sz="1200" b="0" strike="noStrike" spc="-1">
                <a:solidFill>
                  <a:srgbClr val="8B8B8B"/>
                </a:solidFill>
                <a:latin typeface="Calibri"/>
              </a:rPr>
              <a:t>29-03-2019</a:t>
            </a:fld>
            <a:endParaRPr lang="es-CL" sz="1200" b="0" strike="noStrike" spc="-1">
              <a:latin typeface="Times New Roman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s-CL" sz="2400" b="0" strike="noStrike" spc="-1">
              <a:latin typeface="Times New Roman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96E747E-BE81-4359-8989-931B2CA0D743}" type="slidenum">
              <a:rPr lang="es-CL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L" sz="1200" b="0" strike="noStrike" spc="-1">
              <a:latin typeface="Times New Roman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rendicioncuentas.c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3290040" y="3719160"/>
            <a:ext cx="548352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0000"/>
                </a:solidFill>
                <a:latin typeface="Arial"/>
              </a:rPr>
              <a:t>UNIDAD </a:t>
            </a:r>
            <a:r>
              <a:rPr lang="es-ES" sz="3200" b="1" strike="noStrike" spc="-1" dirty="0">
                <a:solidFill>
                  <a:srgbClr val="000000"/>
                </a:solidFill>
                <a:latin typeface="Arial"/>
              </a:rPr>
              <a:t>DE </a:t>
            </a:r>
            <a:r>
              <a:rPr dirty="0"/>
              <a:t/>
            </a:r>
            <a:br>
              <a:rPr dirty="0"/>
            </a:br>
            <a:r>
              <a:rPr lang="es-ES" sz="3200" b="1" strike="noStrike" spc="-1" dirty="0">
                <a:solidFill>
                  <a:srgbClr val="000000"/>
                </a:solidFill>
                <a:latin typeface="Arial"/>
              </a:rPr>
              <a:t>RENDICIÓN DE </a:t>
            </a:r>
            <a:r>
              <a:rPr lang="es-ES" sz="3200" b="1" strike="noStrike" spc="-1" dirty="0" smtClean="0">
                <a:solidFill>
                  <a:srgbClr val="000000"/>
                </a:solidFill>
                <a:latin typeface="Arial"/>
              </a:rPr>
              <a:t>CUENTAS</a:t>
            </a:r>
          </a:p>
          <a:p>
            <a:pPr algn="ctr">
              <a:lnSpc>
                <a:spcPct val="100000"/>
              </a:lnSpc>
            </a:pPr>
            <a:endParaRPr lang="es-ES" sz="3200" b="1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0000"/>
                </a:solidFill>
                <a:latin typeface="Arial"/>
              </a:rPr>
              <a:t>Administrador de la Entidad</a:t>
            </a:r>
          </a:p>
          <a:p>
            <a:pPr algn="ctr">
              <a:lnSpc>
                <a:spcPct val="100000"/>
              </a:lnSpc>
            </a:pPr>
            <a:r>
              <a:rPr lang="es-ES" sz="3200" b="1" spc="-1" dirty="0" smtClean="0">
                <a:solidFill>
                  <a:srgbClr val="000000"/>
                </a:solidFill>
                <a:latin typeface="Arial"/>
              </a:rPr>
              <a:t>Carga masiva</a:t>
            </a:r>
            <a:endParaRPr lang="es-E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4" name="Imagen 2"/>
          <p:cNvPicPr/>
          <p:nvPr/>
        </p:nvPicPr>
        <p:blipFill>
          <a:blip r:embed="rId3"/>
          <a:srcRect t="5584" b="43882"/>
          <a:stretch/>
        </p:blipFill>
        <p:spPr>
          <a:xfrm>
            <a:off x="5675760" y="2739960"/>
            <a:ext cx="812520" cy="739080"/>
          </a:xfrm>
          <a:prstGeom prst="rect">
            <a:avLst/>
          </a:prstGeom>
          <a:ln>
            <a:noFill/>
          </a:ln>
        </p:spPr>
      </p:pic>
      <p:pic>
        <p:nvPicPr>
          <p:cNvPr id="165" name="Imagen 3"/>
          <p:cNvPicPr/>
          <p:nvPr/>
        </p:nvPicPr>
        <p:blipFill>
          <a:blip r:embed="rId4"/>
          <a:srcRect t="5013" b="44112"/>
          <a:stretch/>
        </p:blipFill>
        <p:spPr>
          <a:xfrm>
            <a:off x="4966560" y="2739960"/>
            <a:ext cx="796320" cy="729360"/>
          </a:xfrm>
          <a:prstGeom prst="rect">
            <a:avLst/>
          </a:prstGeom>
          <a:ln>
            <a:noFill/>
          </a:ln>
        </p:spPr>
      </p:pic>
      <p:pic>
        <p:nvPicPr>
          <p:cNvPr id="166" name="Imagen 4"/>
          <p:cNvPicPr/>
          <p:nvPr/>
        </p:nvPicPr>
        <p:blipFill>
          <a:blip r:embed="rId5"/>
          <a:stretch/>
        </p:blipFill>
        <p:spPr>
          <a:xfrm>
            <a:off x="1785240" y="5631120"/>
            <a:ext cx="5047560" cy="828720"/>
          </a:xfrm>
          <a:prstGeom prst="rect">
            <a:avLst/>
          </a:prstGeom>
          <a:ln>
            <a:noFill/>
          </a:ln>
        </p:spPr>
      </p:pic>
      <p:pic>
        <p:nvPicPr>
          <p:cNvPr id="167" name="Imagen 5"/>
          <p:cNvPicPr/>
          <p:nvPr/>
        </p:nvPicPr>
        <p:blipFill>
          <a:blip r:embed="rId6"/>
          <a:srcRect t="6561" b="46063"/>
          <a:stretch/>
        </p:blipFill>
        <p:spPr>
          <a:xfrm>
            <a:off x="6415200" y="2749680"/>
            <a:ext cx="821160" cy="700200"/>
          </a:xfrm>
          <a:prstGeom prst="rect">
            <a:avLst/>
          </a:prstGeom>
          <a:ln>
            <a:noFill/>
          </a:ln>
        </p:spPr>
      </p:pic>
      <p:pic>
        <p:nvPicPr>
          <p:cNvPr id="168" name="Imagen 6"/>
          <p:cNvPicPr/>
          <p:nvPr/>
        </p:nvPicPr>
        <p:blipFill>
          <a:blip r:embed="rId7"/>
          <a:srcRect t="4704" b="45496"/>
          <a:stretch/>
        </p:blipFill>
        <p:spPr>
          <a:xfrm>
            <a:off x="7168320" y="2720520"/>
            <a:ext cx="813600" cy="729360"/>
          </a:xfrm>
          <a:prstGeom prst="rect">
            <a:avLst/>
          </a:prstGeom>
          <a:ln>
            <a:noFill/>
          </a:ln>
        </p:spPr>
      </p:pic>
      <p:pic>
        <p:nvPicPr>
          <p:cNvPr id="169" name="Imagen 7"/>
          <p:cNvPicPr/>
          <p:nvPr/>
        </p:nvPicPr>
        <p:blipFill>
          <a:blip r:embed="rId8"/>
          <a:srcRect t="7066" b="37055"/>
          <a:stretch/>
        </p:blipFill>
        <p:spPr>
          <a:xfrm>
            <a:off x="7914240" y="2720520"/>
            <a:ext cx="859320" cy="72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285840" y="274680"/>
            <a:ext cx="7457760" cy="614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2000" b="1" spc="-1" dirty="0">
                <a:solidFill>
                  <a:srgbClr val="000000"/>
                </a:solidFill>
              </a:rPr>
              <a:t>SISREC </a:t>
            </a:r>
            <a:r>
              <a:rPr lang="es-ES" sz="2000" b="1" spc="-1" dirty="0" smtClean="0">
                <a:solidFill>
                  <a:srgbClr val="000000"/>
                </a:solidFill>
              </a:rPr>
              <a:t>– Carga masiva</a:t>
            </a: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	</a:t>
            </a:r>
            <a:endParaRPr lang="es-E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878" y="1268987"/>
            <a:ext cx="6394168" cy="6079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4690" t="6148" r="11559" b="40743"/>
          <a:stretch/>
        </p:blipFill>
        <p:spPr>
          <a:xfrm>
            <a:off x="3963349" y="2091331"/>
            <a:ext cx="4194332" cy="4149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CuadroTexto 11"/>
          <p:cNvSpPr txBox="1"/>
          <p:nvPr/>
        </p:nvSpPr>
        <p:spPr>
          <a:xfrm>
            <a:off x="285840" y="888840"/>
            <a:ext cx="8704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Vinculación entre transacciones en planilla de carga y archivos asociados al gasto</a:t>
            </a:r>
            <a:endParaRPr lang="es-CL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62337" y="3305452"/>
            <a:ext cx="2404153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b="1" dirty="0" smtClean="0"/>
              <a:t>Folio 1 </a:t>
            </a:r>
            <a:r>
              <a:rPr lang="es-ES_tradnl" dirty="0" smtClean="0"/>
              <a:t>de planilla debe coincidir con nombre de carpeta dentro de estructura</a:t>
            </a:r>
            <a:endParaRPr lang="es-CL" dirty="0"/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3002715" y="3247390"/>
            <a:ext cx="1923525" cy="324771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2498060" y="1943922"/>
            <a:ext cx="368430" cy="1169148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1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285840" y="274680"/>
            <a:ext cx="7457760" cy="61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es-CL" sz="2000" b="1" strike="noStrike" spc="-1" dirty="0" smtClean="0">
                <a:solidFill>
                  <a:srgbClr val="000000"/>
                </a:solidFill>
                <a:latin typeface="Arial"/>
              </a:rPr>
              <a:t>SISREC </a:t>
            </a:r>
            <a:r>
              <a:rPr lang="es-CL" sz="2000" b="1" strike="noStrike" spc="-1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CL" sz="2000" b="1" strike="noStrike" spc="-1" dirty="0" smtClean="0">
                <a:solidFill>
                  <a:srgbClr val="000000"/>
                </a:solidFill>
                <a:latin typeface="Arial"/>
              </a:rPr>
              <a:t>Carga masiva</a:t>
            </a:r>
            <a:endParaRPr lang="es-CL" sz="2000" b="0" strike="noStrike" spc="-1" dirty="0">
              <a:latin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538" y="816922"/>
            <a:ext cx="50978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Funcionamiento: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Preparar planilla de carga en formato definido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Preparar estructura de directorio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Generar archivo ZIP con estructura de directorios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Vinculación de la transacción y sus archivos a través del campo FOLIO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Se puede subir más de una planilla de carga y más de un archivo ZIP en un mismo proceso de carga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Restricciones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Hasta 1000 transacciones en planilla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Archivo ZIP de hasta 100MB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Sin restricción de formatos de archivos dentro del ZIP.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Planilla de carga NO debe ser modificada en estructura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Mientras se realiza el proceso de carga masiva, no es posible cargar manualmente una transacción, hasta consolidar el proceso de carga masiva.</a:t>
            </a:r>
            <a:endParaRPr lang="es-CL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4690" t="6148" r="11559" b="6645"/>
          <a:stretch/>
        </p:blipFill>
        <p:spPr>
          <a:xfrm>
            <a:off x="5435027" y="868703"/>
            <a:ext cx="3452117" cy="5608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623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285840" y="274680"/>
            <a:ext cx="7457760" cy="61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es-CL" sz="2000" b="1" strike="noStrike" spc="-1" dirty="0" smtClean="0">
                <a:solidFill>
                  <a:srgbClr val="000000"/>
                </a:solidFill>
                <a:latin typeface="Arial"/>
              </a:rPr>
              <a:t>SISREC </a:t>
            </a:r>
            <a:r>
              <a:rPr lang="es-CL" sz="2000" b="1" strike="noStrike" spc="-1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CL" sz="2000" b="1" strike="noStrike" spc="-1" dirty="0" smtClean="0">
                <a:solidFill>
                  <a:srgbClr val="000000"/>
                </a:solidFill>
                <a:latin typeface="Arial"/>
              </a:rPr>
              <a:t>Carga masiva</a:t>
            </a:r>
            <a:endParaRPr lang="es-CL" sz="2000" b="0" strike="noStrike" spc="-1" dirty="0">
              <a:latin typeface="Arial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2034284" y="1505289"/>
            <a:ext cx="5330582" cy="4550799"/>
            <a:chOff x="2845941" y="1094323"/>
            <a:chExt cx="5330582" cy="4550799"/>
          </a:xfrm>
        </p:grpSpPr>
        <p:sp>
          <p:nvSpPr>
            <p:cNvPr id="2" name="CuadroTexto 1"/>
            <p:cNvSpPr txBox="1"/>
            <p:nvPr/>
          </p:nvSpPr>
          <p:spPr>
            <a:xfrm>
              <a:off x="3092522" y="1094323"/>
              <a:ext cx="172605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/>
                <a:t>Carga planilla</a:t>
              </a:r>
              <a:endParaRPr lang="es-CL" b="1" dirty="0"/>
            </a:p>
          </p:txBody>
        </p:sp>
        <p:cxnSp>
          <p:nvCxnSpPr>
            <p:cNvPr id="6" name="Conector recto de flecha 5"/>
            <p:cNvCxnSpPr/>
            <p:nvPr/>
          </p:nvCxnSpPr>
          <p:spPr>
            <a:xfrm>
              <a:off x="3955551" y="1551398"/>
              <a:ext cx="0" cy="246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adroTexto 7"/>
            <p:cNvSpPr txBox="1"/>
            <p:nvPr/>
          </p:nvSpPr>
          <p:spPr>
            <a:xfrm>
              <a:off x="2845941" y="1844625"/>
              <a:ext cx="2219219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_tradnl" dirty="0" smtClean="0"/>
                <a:t>Validación formato</a:t>
              </a:r>
              <a:endParaRPr lang="es-CL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845941" y="2516920"/>
              <a:ext cx="2219219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_tradnl" dirty="0" smtClean="0"/>
                <a:t>Validación reglas de negocio</a:t>
              </a:r>
              <a:endParaRPr lang="es-CL" dirty="0"/>
            </a:p>
          </p:txBody>
        </p:sp>
        <p:cxnSp>
          <p:nvCxnSpPr>
            <p:cNvPr id="11" name="Conector recto de flecha 10"/>
            <p:cNvCxnSpPr/>
            <p:nvPr/>
          </p:nvCxnSpPr>
          <p:spPr>
            <a:xfrm>
              <a:off x="3964115" y="2238046"/>
              <a:ext cx="0" cy="246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>
              <a:off x="5157629" y="2840085"/>
              <a:ext cx="6986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adroTexto 13"/>
            <p:cNvSpPr txBox="1"/>
            <p:nvPr/>
          </p:nvSpPr>
          <p:spPr>
            <a:xfrm>
              <a:off x="3101085" y="3541488"/>
              <a:ext cx="172605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/>
                <a:t>Carga ZIP</a:t>
              </a:r>
              <a:endParaRPr lang="es-CL" b="1" dirty="0"/>
            </a:p>
          </p:txBody>
        </p:sp>
        <p:cxnSp>
          <p:nvCxnSpPr>
            <p:cNvPr id="15" name="Conector recto de flecha 14"/>
            <p:cNvCxnSpPr/>
            <p:nvPr/>
          </p:nvCxnSpPr>
          <p:spPr>
            <a:xfrm>
              <a:off x="3964115" y="3224363"/>
              <a:ext cx="0" cy="246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/>
            <p:cNvSpPr txBox="1"/>
            <p:nvPr/>
          </p:nvSpPr>
          <p:spPr>
            <a:xfrm>
              <a:off x="5948740" y="2521857"/>
              <a:ext cx="2219219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_tradnl" dirty="0" smtClean="0"/>
                <a:t>Listado de errores negocio</a:t>
              </a:r>
              <a:endParaRPr lang="es-CL" dirty="0"/>
            </a:p>
          </p:txBody>
        </p:sp>
        <p:cxnSp>
          <p:nvCxnSpPr>
            <p:cNvPr id="19" name="Conector recto de flecha 18"/>
            <p:cNvCxnSpPr/>
            <p:nvPr/>
          </p:nvCxnSpPr>
          <p:spPr>
            <a:xfrm>
              <a:off x="5166193" y="2036989"/>
              <a:ext cx="6986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/>
            <p:cNvSpPr txBox="1"/>
            <p:nvPr/>
          </p:nvSpPr>
          <p:spPr>
            <a:xfrm>
              <a:off x="5957304" y="1718761"/>
              <a:ext cx="2219219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_tradnl" dirty="0" smtClean="0"/>
                <a:t>Listado de errores formato</a:t>
              </a:r>
              <a:endParaRPr lang="es-CL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2845941" y="4289057"/>
              <a:ext cx="2219219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_tradnl" dirty="0" smtClean="0"/>
                <a:t>Listado de archivos vinculados</a:t>
              </a:r>
              <a:endParaRPr lang="es-CL" dirty="0"/>
            </a:p>
          </p:txBody>
        </p:sp>
        <p:cxnSp>
          <p:nvCxnSpPr>
            <p:cNvPr id="22" name="Conector recto de flecha 21"/>
            <p:cNvCxnSpPr/>
            <p:nvPr/>
          </p:nvCxnSpPr>
          <p:spPr>
            <a:xfrm>
              <a:off x="3964115" y="4010183"/>
              <a:ext cx="0" cy="246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/>
            <p:cNvSpPr txBox="1"/>
            <p:nvPr/>
          </p:nvSpPr>
          <p:spPr>
            <a:xfrm>
              <a:off x="3092521" y="5275790"/>
              <a:ext cx="1818526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_tradnl" b="1" dirty="0" smtClean="0"/>
                <a:t>Consolidación</a:t>
              </a:r>
              <a:endParaRPr lang="es-CL" b="1" dirty="0"/>
            </a:p>
          </p:txBody>
        </p:sp>
        <p:cxnSp>
          <p:nvCxnSpPr>
            <p:cNvPr id="24" name="Conector recto de flecha 23"/>
            <p:cNvCxnSpPr/>
            <p:nvPr/>
          </p:nvCxnSpPr>
          <p:spPr>
            <a:xfrm>
              <a:off x="3955551" y="4979213"/>
              <a:ext cx="0" cy="2465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uadroTexto 29"/>
          <p:cNvSpPr txBox="1"/>
          <p:nvPr/>
        </p:nvSpPr>
        <p:spPr>
          <a:xfrm>
            <a:off x="285840" y="888840"/>
            <a:ext cx="8704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Proceso de carga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40905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agen 3"/>
          <p:cNvPicPr/>
          <p:nvPr/>
        </p:nvPicPr>
        <p:blipFill>
          <a:blip r:embed="rId3"/>
          <a:srcRect l="11948" t="10137" r="48400" b="79713"/>
          <a:stretch/>
        </p:blipFill>
        <p:spPr>
          <a:xfrm>
            <a:off x="2179080" y="4524480"/>
            <a:ext cx="5042160" cy="825840"/>
          </a:xfrm>
          <a:prstGeom prst="rect">
            <a:avLst/>
          </a:prstGeom>
          <a:ln>
            <a:noFill/>
          </a:ln>
        </p:spPr>
      </p:pic>
      <p:pic>
        <p:nvPicPr>
          <p:cNvPr id="274" name="Imagen 4"/>
          <p:cNvPicPr/>
          <p:nvPr/>
        </p:nvPicPr>
        <p:blipFill>
          <a:blip r:embed="rId4"/>
          <a:stretch/>
        </p:blipFill>
        <p:spPr>
          <a:xfrm>
            <a:off x="2547360" y="647280"/>
            <a:ext cx="792360" cy="731160"/>
          </a:xfrm>
          <a:prstGeom prst="rect">
            <a:avLst/>
          </a:prstGeom>
          <a:ln>
            <a:noFill/>
          </a:ln>
        </p:spPr>
      </p:pic>
      <p:pic>
        <p:nvPicPr>
          <p:cNvPr id="275" name="Imagen 5"/>
          <p:cNvPicPr/>
          <p:nvPr/>
        </p:nvPicPr>
        <p:blipFill>
          <a:blip r:embed="rId5"/>
          <a:srcRect t="5584" b="43882"/>
          <a:stretch/>
        </p:blipFill>
        <p:spPr>
          <a:xfrm>
            <a:off x="3263400" y="639720"/>
            <a:ext cx="812520" cy="739080"/>
          </a:xfrm>
          <a:prstGeom prst="rect">
            <a:avLst/>
          </a:prstGeom>
          <a:ln>
            <a:noFill/>
          </a:ln>
        </p:spPr>
      </p:pic>
      <p:pic>
        <p:nvPicPr>
          <p:cNvPr id="276" name="Imagen 6"/>
          <p:cNvPicPr/>
          <p:nvPr/>
        </p:nvPicPr>
        <p:blipFill>
          <a:blip r:embed="rId6"/>
          <a:stretch/>
        </p:blipFill>
        <p:spPr>
          <a:xfrm>
            <a:off x="4001040" y="639720"/>
            <a:ext cx="822600" cy="700920"/>
          </a:xfrm>
          <a:prstGeom prst="rect">
            <a:avLst/>
          </a:prstGeom>
          <a:ln>
            <a:noFill/>
          </a:ln>
        </p:spPr>
      </p:pic>
      <p:pic>
        <p:nvPicPr>
          <p:cNvPr id="277" name="Imagen 7"/>
          <p:cNvPicPr/>
          <p:nvPr/>
        </p:nvPicPr>
        <p:blipFill>
          <a:blip r:embed="rId7"/>
          <a:stretch/>
        </p:blipFill>
        <p:spPr>
          <a:xfrm>
            <a:off x="4759920" y="639720"/>
            <a:ext cx="810360" cy="731160"/>
          </a:xfrm>
          <a:prstGeom prst="rect">
            <a:avLst/>
          </a:prstGeom>
          <a:ln>
            <a:noFill/>
          </a:ln>
        </p:spPr>
      </p:pic>
      <p:pic>
        <p:nvPicPr>
          <p:cNvPr id="278" name="Imagen 8"/>
          <p:cNvPicPr/>
          <p:nvPr/>
        </p:nvPicPr>
        <p:blipFill>
          <a:blip r:embed="rId8"/>
          <a:stretch/>
        </p:blipFill>
        <p:spPr>
          <a:xfrm>
            <a:off x="5494320" y="639720"/>
            <a:ext cx="859320" cy="73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285840" y="274680"/>
            <a:ext cx="7457760" cy="61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es-CL" sz="2000" b="1" strike="noStrike" spc="-1" dirty="0" smtClean="0">
                <a:solidFill>
                  <a:srgbClr val="000000"/>
                </a:solidFill>
                <a:latin typeface="Arial"/>
              </a:rPr>
              <a:t>SISREC </a:t>
            </a:r>
            <a:r>
              <a:rPr lang="es-CL" sz="2000" b="1" strike="noStrike" spc="-1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CL" sz="2000" b="1" strike="noStrike" spc="-1" dirty="0" smtClean="0">
                <a:solidFill>
                  <a:srgbClr val="000000"/>
                </a:solidFill>
                <a:latin typeface="Arial"/>
              </a:rPr>
              <a:t>Portal SISREC</a:t>
            </a:r>
            <a:endParaRPr lang="es-CL" sz="2000" b="0" strike="noStrike" spc="-1" dirty="0"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10" t="16664" r="1670"/>
          <a:stretch/>
        </p:blipFill>
        <p:spPr>
          <a:xfrm>
            <a:off x="339046" y="1890444"/>
            <a:ext cx="8517277" cy="44076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uadroTexto 6"/>
          <p:cNvSpPr txBox="1"/>
          <p:nvPr/>
        </p:nvSpPr>
        <p:spPr>
          <a:xfrm>
            <a:off x="285840" y="1051088"/>
            <a:ext cx="8704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hlinkClick r:id="rId4"/>
              </a:rPr>
              <a:t>www.rendicioncuentas.cl</a:t>
            </a:r>
            <a:endParaRPr lang="es-CL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285840" y="274680"/>
            <a:ext cx="7457760" cy="61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es-CL" sz="2000" b="1" strike="noStrike" spc="-1" dirty="0" smtClean="0">
                <a:solidFill>
                  <a:srgbClr val="000000"/>
                </a:solidFill>
                <a:latin typeface="Arial"/>
              </a:rPr>
              <a:t>SISREC </a:t>
            </a:r>
            <a:r>
              <a:rPr lang="es-CL" sz="2000" b="1" strike="noStrike" spc="-1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CL" sz="2000" b="1" strike="noStrike" spc="-1" dirty="0" smtClean="0">
                <a:solidFill>
                  <a:srgbClr val="000000"/>
                </a:solidFill>
                <a:latin typeface="Arial"/>
              </a:rPr>
              <a:t>Portal SISREC</a:t>
            </a:r>
            <a:endParaRPr lang="es-CL" sz="2000" b="0" strike="noStrike" spc="-1" dirty="0">
              <a:latin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45" y="888840"/>
            <a:ext cx="5287638" cy="55541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165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285840" y="274680"/>
            <a:ext cx="7457760" cy="61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es-CL" sz="2000" b="1" strike="noStrike" spc="-1" dirty="0" smtClean="0">
                <a:solidFill>
                  <a:srgbClr val="000000"/>
                </a:solidFill>
                <a:latin typeface="Arial"/>
              </a:rPr>
              <a:t>SISREC </a:t>
            </a:r>
            <a:r>
              <a:rPr lang="es-CL" sz="2000" b="1" strike="noStrike" spc="-1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CL" sz="2000" b="1" strike="noStrike" spc="-1" dirty="0" smtClean="0">
                <a:solidFill>
                  <a:srgbClr val="000000"/>
                </a:solidFill>
                <a:latin typeface="Arial"/>
              </a:rPr>
              <a:t>Portal SISREC</a:t>
            </a:r>
            <a:endParaRPr lang="es-CL" sz="2000" b="0" strike="noStrike" spc="-1" dirty="0">
              <a:latin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40" y="1166242"/>
            <a:ext cx="8539661" cy="42030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816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285840" y="274680"/>
            <a:ext cx="7457760" cy="614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2000" b="1" strike="noStrike" spc="-1" dirty="0" smtClean="0">
                <a:solidFill>
                  <a:srgbClr val="000000"/>
                </a:solidFill>
                <a:latin typeface="Arial"/>
              </a:rPr>
              <a:t>SISREC - Entidades y Roles de sistema</a:t>
            </a: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	</a:t>
            </a:r>
            <a:endParaRPr lang="es-E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210425" y="863029"/>
            <a:ext cx="6442111" cy="1755853"/>
            <a:chOff x="1210425" y="863029"/>
            <a:chExt cx="6442111" cy="1755853"/>
          </a:xfrm>
        </p:grpSpPr>
        <p:pic>
          <p:nvPicPr>
            <p:cNvPr id="2" name="Imagen 1" descr="¿Qué elementos conforman un &lt;strong&gt;estado&lt;/strong&gt;? -DyR ABOGADOS-DyR ...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29" r="2460"/>
            <a:stretch/>
          </p:blipFill>
          <p:spPr>
            <a:xfrm>
              <a:off x="1210425" y="863029"/>
              <a:ext cx="1553324" cy="1068512"/>
            </a:xfrm>
            <a:prstGeom prst="rect">
              <a:avLst/>
            </a:prstGeom>
          </p:spPr>
        </p:pic>
        <p:pic>
          <p:nvPicPr>
            <p:cNvPr id="6" name="Imagen 5" descr="¿Qué elementos conforman un &lt;strong&gt;estado&lt;/strong&gt;? -DyR ABOGADOS-DyR ...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29" r="2460"/>
            <a:stretch/>
          </p:blipFill>
          <p:spPr>
            <a:xfrm>
              <a:off x="6099212" y="863029"/>
              <a:ext cx="1553324" cy="1068512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1369675" y="1895459"/>
              <a:ext cx="12348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 smtClean="0">
                  <a:latin typeface="Calibri" panose="020F0502020204030204" pitchFamily="34" charset="0"/>
                </a:rPr>
                <a:t>Entidad</a:t>
              </a:r>
            </a:p>
            <a:p>
              <a:r>
                <a:rPr lang="es-ES_tradnl" sz="2000" dirty="0" smtClean="0">
                  <a:latin typeface="Calibri" panose="020F0502020204030204" pitchFamily="34" charset="0"/>
                </a:rPr>
                <a:t>Otorgante</a:t>
              </a:r>
              <a:endParaRPr lang="es-CL" sz="2000" dirty="0">
                <a:latin typeface="Calibri" panose="020F050202020403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6342367" y="1910996"/>
              <a:ext cx="119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 smtClean="0">
                  <a:latin typeface="Calibri" panose="020F0502020204030204" pitchFamily="34" charset="0"/>
                </a:rPr>
                <a:t>Entidad</a:t>
              </a:r>
            </a:p>
            <a:p>
              <a:pPr algn="ctr"/>
              <a:r>
                <a:rPr lang="es-ES_tradnl" sz="2000" dirty="0" smtClean="0">
                  <a:latin typeface="Calibri" panose="020F0502020204030204" pitchFamily="34" charset="0"/>
                </a:rPr>
                <a:t>Ejecutora</a:t>
              </a:r>
              <a:endParaRPr lang="es-CL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947011" y="2598239"/>
            <a:ext cx="7873497" cy="2208287"/>
            <a:chOff x="947011" y="2577691"/>
            <a:chExt cx="7873497" cy="2208287"/>
          </a:xfrm>
        </p:grpSpPr>
        <p:pic>
          <p:nvPicPr>
            <p:cNvPr id="4" name="Imagen 3" descr="&lt;strong&gt;Usuario&lt;/strong&gt; Persona Genérico · Gráficos vectoriales gratis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570" y="2598531"/>
              <a:ext cx="433034" cy="666206"/>
            </a:xfrm>
            <a:prstGeom prst="rect">
              <a:avLst/>
            </a:prstGeom>
          </p:spPr>
        </p:pic>
        <p:pic>
          <p:nvPicPr>
            <p:cNvPr id="10" name="Imagen 9" descr="&lt;strong&gt;Usuario&lt;/strong&gt; Persona Genérico · Gráficos vectoriales gratis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536" y="3538375"/>
              <a:ext cx="433034" cy="666206"/>
            </a:xfrm>
            <a:prstGeom prst="rect">
              <a:avLst/>
            </a:prstGeom>
          </p:spPr>
        </p:pic>
        <p:pic>
          <p:nvPicPr>
            <p:cNvPr id="11" name="Imagen 10" descr="&lt;strong&gt;Usuario&lt;/strong&gt; Persona Genérico · Gráficos vectoriales gratis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604" y="3534997"/>
              <a:ext cx="433034" cy="666206"/>
            </a:xfrm>
            <a:prstGeom prst="rect">
              <a:avLst/>
            </a:prstGeom>
          </p:spPr>
        </p:pic>
        <p:pic>
          <p:nvPicPr>
            <p:cNvPr id="12" name="Imagen 11" descr="&lt;strong&gt;Usuario&lt;/strong&gt; Persona Genérico · Gráficos vectoriales gratis ...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357" y="2591637"/>
              <a:ext cx="433034" cy="666206"/>
            </a:xfrm>
            <a:prstGeom prst="rect">
              <a:avLst/>
            </a:prstGeom>
          </p:spPr>
        </p:pic>
        <p:pic>
          <p:nvPicPr>
            <p:cNvPr id="13" name="Imagen 12" descr="&lt;strong&gt;Usuario&lt;/strong&gt; Persona Genérico · Gráficos vectoriales gratis ...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373" y="3538375"/>
              <a:ext cx="433034" cy="666206"/>
            </a:xfrm>
            <a:prstGeom prst="rect">
              <a:avLst/>
            </a:prstGeom>
          </p:spPr>
        </p:pic>
        <p:pic>
          <p:nvPicPr>
            <p:cNvPr id="14" name="Imagen 13" descr="&lt;strong&gt;Usuario&lt;/strong&gt; Persona Genérico · Gráficos vectoriales gratis ...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357" y="3538375"/>
              <a:ext cx="433034" cy="666206"/>
            </a:xfrm>
            <a:prstGeom prst="rect">
              <a:avLst/>
            </a:prstGeom>
          </p:spPr>
        </p:pic>
        <p:pic>
          <p:nvPicPr>
            <p:cNvPr id="15" name="Imagen 14" descr="&lt;strong&gt;Usuario&lt;/strong&gt; Persona Genérico · Gráficos vectoriales gratis ...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150" y="3538375"/>
              <a:ext cx="433034" cy="666206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3516162" y="2577691"/>
              <a:ext cx="18306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 smtClean="0">
                  <a:latin typeface="Calibri" panose="020F0502020204030204" pitchFamily="34" charset="0"/>
                </a:rPr>
                <a:t>Administrador entidad</a:t>
              </a:r>
              <a:endParaRPr lang="es-CL" sz="2000" dirty="0">
                <a:latin typeface="Calibri" panose="020F0502020204030204" pitchFamily="34" charset="0"/>
              </a:endParaRPr>
            </a:p>
          </p:txBody>
        </p:sp>
        <p:cxnSp>
          <p:nvCxnSpPr>
            <p:cNvPr id="7" name="Conector recto de flecha 6"/>
            <p:cNvCxnSpPr/>
            <p:nvPr/>
          </p:nvCxnSpPr>
          <p:spPr>
            <a:xfrm flipH="1">
              <a:off x="2496620" y="2870078"/>
              <a:ext cx="8013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/>
            <p:nvPr/>
          </p:nvCxnSpPr>
          <p:spPr>
            <a:xfrm>
              <a:off x="5599416" y="2870078"/>
              <a:ext cx="7429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/>
            <p:cNvSpPr txBox="1"/>
            <p:nvPr/>
          </p:nvSpPr>
          <p:spPr>
            <a:xfrm>
              <a:off x="947011" y="4201203"/>
              <a:ext cx="1051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dirty="0" smtClean="0">
                  <a:latin typeface="Calibri" panose="020F0502020204030204" pitchFamily="34" charset="0"/>
                </a:rPr>
                <a:t>Analista</a:t>
              </a:r>
            </a:p>
            <a:p>
              <a:pPr algn="ctr"/>
              <a:r>
                <a:rPr lang="es-ES_tradnl" sz="1600" dirty="0" smtClean="0">
                  <a:latin typeface="Calibri" panose="020F0502020204030204" pitchFamily="34" charset="0"/>
                </a:rPr>
                <a:t>Otorgante</a:t>
              </a:r>
              <a:endParaRPr lang="es-CL" sz="1600" dirty="0">
                <a:latin typeface="Calibri" panose="020F0502020204030204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2006332" y="4201203"/>
              <a:ext cx="1051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dirty="0" smtClean="0">
                  <a:latin typeface="Calibri" panose="020F0502020204030204" pitchFamily="34" charset="0"/>
                </a:rPr>
                <a:t>Encargado</a:t>
              </a:r>
            </a:p>
            <a:p>
              <a:pPr algn="ctr"/>
              <a:r>
                <a:rPr lang="es-ES_tradnl" sz="1600" dirty="0" smtClean="0">
                  <a:latin typeface="Calibri" panose="020F0502020204030204" pitchFamily="34" charset="0"/>
                </a:rPr>
                <a:t>Otorgante</a:t>
              </a:r>
              <a:endParaRPr lang="es-CL" sz="1600" dirty="0">
                <a:latin typeface="Calibri" panose="020F0502020204030204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938865" y="4201203"/>
              <a:ext cx="1051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dirty="0" smtClean="0">
                  <a:latin typeface="Calibri" panose="020F0502020204030204" pitchFamily="34" charset="0"/>
                </a:rPr>
                <a:t>Analista</a:t>
              </a:r>
            </a:p>
            <a:p>
              <a:pPr algn="ctr"/>
              <a:r>
                <a:rPr lang="es-ES_tradnl" sz="1600" dirty="0" smtClean="0">
                  <a:latin typeface="Calibri" panose="020F0502020204030204" pitchFamily="34" charset="0"/>
                </a:rPr>
                <a:t>Ejecutor</a:t>
              </a:r>
              <a:endParaRPr lang="es-CL" sz="1600" dirty="0">
                <a:latin typeface="Calibri" panose="020F0502020204030204" pitchFamily="34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7768812" y="4201203"/>
              <a:ext cx="1051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dirty="0" smtClean="0">
                  <a:latin typeface="Calibri" panose="020F0502020204030204" pitchFamily="34" charset="0"/>
                </a:rPr>
                <a:t>Encargado Ejecutor</a:t>
              </a:r>
              <a:endParaRPr lang="es-CL" sz="1600" dirty="0">
                <a:latin typeface="Calibri" panose="020F0502020204030204" pitchFamily="34" charset="0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6378906" y="4201203"/>
              <a:ext cx="1051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dirty="0" smtClean="0">
                  <a:latin typeface="Calibri" panose="020F0502020204030204" pitchFamily="34" charset="0"/>
                </a:rPr>
                <a:t>Ministro de Fe</a:t>
              </a:r>
              <a:endParaRPr lang="es-CL" sz="16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285840" y="4900774"/>
            <a:ext cx="8704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La creación de un servicio/entidad en el sistema la realiza CGR.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La asignación de administrador de una entidad la realiza CGR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El administrador de la entidad será en encargado de perfilar a sus usuarios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Un usuario puede tener más de un rol asignado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Un rol puede ser asignado a muchos </a:t>
            </a:r>
            <a:r>
              <a:rPr lang="es-ES_tradnl" sz="1600" dirty="0" smtClean="0"/>
              <a:t>usuarios</a:t>
            </a:r>
          </a:p>
          <a:p>
            <a:endParaRPr lang="es-ES_tradnl" sz="1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0" y="1469880"/>
            <a:ext cx="8612640" cy="1417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87" name="Group 2"/>
          <p:cNvGrpSpPr/>
          <p:nvPr/>
        </p:nvGrpSpPr>
        <p:grpSpPr>
          <a:xfrm>
            <a:off x="455040" y="1734120"/>
            <a:ext cx="3295440" cy="823680"/>
            <a:chOff x="455040" y="1734120"/>
            <a:chExt cx="3295440" cy="823680"/>
          </a:xfrm>
        </p:grpSpPr>
        <p:sp>
          <p:nvSpPr>
            <p:cNvPr id="188" name="CustomShape 3"/>
            <p:cNvSpPr/>
            <p:nvPr/>
          </p:nvSpPr>
          <p:spPr>
            <a:xfrm>
              <a:off x="455040" y="1734120"/>
              <a:ext cx="1373040" cy="82368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3800" tIns="73800" rIns="49680" bIns="73800" anchor="ctr"/>
            <a:lstStyle/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lang="es-CL" sz="1300" b="1" strike="noStrike" spc="-1">
                  <a:solidFill>
                    <a:srgbClr val="FFFFFF"/>
                  </a:solidFill>
                  <a:latin typeface="Calibri"/>
                </a:rPr>
                <a:t>Creación de Programas y Proyectos</a:t>
              </a:r>
              <a:endParaRPr lang="es-CL" sz="1300" b="0" strike="noStrike" spc="-1">
                <a:latin typeface="Arial"/>
              </a:endParaRPr>
            </a:p>
          </p:txBody>
        </p:sp>
        <p:sp>
          <p:nvSpPr>
            <p:cNvPr id="189" name="CustomShape 4"/>
            <p:cNvSpPr/>
            <p:nvPr/>
          </p:nvSpPr>
          <p:spPr>
            <a:xfrm>
              <a:off x="1949040" y="1975680"/>
              <a:ext cx="290880" cy="3402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CustomShape 5"/>
            <p:cNvSpPr/>
            <p:nvPr/>
          </p:nvSpPr>
          <p:spPr>
            <a:xfrm>
              <a:off x="2377440" y="1734120"/>
              <a:ext cx="1373040" cy="82368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3800" tIns="73800" rIns="49680" bIns="73800" anchor="ctr"/>
            <a:lstStyle/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lang="es-CL" sz="1300" b="1" strike="noStrike" spc="-1">
                  <a:solidFill>
                    <a:srgbClr val="FFFFFF"/>
                  </a:solidFill>
                  <a:latin typeface="Calibri"/>
                </a:rPr>
                <a:t>Registro de envío Transferencias al Ejecutor</a:t>
              </a:r>
              <a:endParaRPr lang="es-CL" sz="1300" b="0" strike="noStrike" spc="-1">
                <a:latin typeface="Arial"/>
              </a:endParaRPr>
            </a:p>
          </p:txBody>
        </p:sp>
      </p:grpSp>
      <p:grpSp>
        <p:nvGrpSpPr>
          <p:cNvPr id="191" name="Group 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192" name="Group 7"/>
          <p:cNvGrpSpPr/>
          <p:nvPr/>
        </p:nvGrpSpPr>
        <p:grpSpPr>
          <a:xfrm>
            <a:off x="4737600" y="2734560"/>
            <a:ext cx="3942720" cy="2150640"/>
            <a:chOff x="4737600" y="2734560"/>
            <a:chExt cx="3942720" cy="2150640"/>
          </a:xfrm>
        </p:grpSpPr>
        <p:sp>
          <p:nvSpPr>
            <p:cNvPr id="193" name="CustomShape 8"/>
            <p:cNvSpPr/>
            <p:nvPr/>
          </p:nvSpPr>
          <p:spPr>
            <a:xfrm>
              <a:off x="7038360" y="2734560"/>
              <a:ext cx="1641960" cy="984960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4520" tIns="74520" rIns="45720" bIns="74520" anchor="ctr"/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es-CL" sz="1200" b="1" strike="noStrike" spc="-1">
                  <a:solidFill>
                    <a:srgbClr val="FFFFFF"/>
                  </a:solidFill>
                  <a:latin typeface="Calibri"/>
                </a:rPr>
                <a:t>Generación y Carga de Rendición Mensual</a:t>
              </a:r>
              <a:endParaRPr lang="es-CL" sz="1200" b="0" strike="noStrike" spc="-1">
                <a:latin typeface="Arial"/>
              </a:endParaRPr>
            </a:p>
          </p:txBody>
        </p:sp>
        <p:sp>
          <p:nvSpPr>
            <p:cNvPr id="194" name="CustomShape 9"/>
            <p:cNvSpPr/>
            <p:nvPr/>
          </p:nvSpPr>
          <p:spPr>
            <a:xfrm rot="5400000">
              <a:off x="7746120" y="3743640"/>
              <a:ext cx="240480" cy="291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" name="CustomShape 10"/>
            <p:cNvSpPr/>
            <p:nvPr/>
          </p:nvSpPr>
          <p:spPr>
            <a:xfrm>
              <a:off x="7038360" y="4041720"/>
              <a:ext cx="1641960" cy="843480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8120" tIns="78120" rIns="53280" bIns="77760" anchor="ctr"/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es-CL" sz="1400" b="1" strike="noStrike" spc="-1">
                  <a:solidFill>
                    <a:srgbClr val="FFFFFF"/>
                  </a:solidFill>
                  <a:latin typeface="Calibri"/>
                </a:rPr>
                <a:t>Validación  y Aprobación Ministro de Fe</a:t>
              </a:r>
              <a:endParaRPr lang="es-CL" sz="1400" b="0" strike="noStrike" spc="-1">
                <a:latin typeface="Arial"/>
              </a:endParaRPr>
            </a:p>
          </p:txBody>
        </p:sp>
        <p:sp>
          <p:nvSpPr>
            <p:cNvPr id="196" name="CustomShape 11"/>
            <p:cNvSpPr/>
            <p:nvPr/>
          </p:nvSpPr>
          <p:spPr>
            <a:xfrm rot="10843800">
              <a:off x="6765840" y="4247280"/>
              <a:ext cx="192600" cy="4068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CustomShape 12"/>
            <p:cNvSpPr/>
            <p:nvPr/>
          </p:nvSpPr>
          <p:spPr>
            <a:xfrm>
              <a:off x="4737600" y="4075560"/>
              <a:ext cx="1936440" cy="720360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4520" tIns="74520" rIns="53280" bIns="74160" anchor="ctr"/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es-CL" sz="1400" b="1" strike="noStrike" spc="-1">
                  <a:solidFill>
                    <a:srgbClr val="FFFFFF"/>
                  </a:solidFill>
                  <a:latin typeface="Calibri"/>
                </a:rPr>
                <a:t>Firma y Envío de Rendición Electrónica</a:t>
              </a:r>
              <a:endParaRPr lang="es-CL" sz="1400" b="0" strike="noStrike" spc="-1">
                <a:latin typeface="Arial"/>
              </a:endParaRPr>
            </a:p>
          </p:txBody>
        </p:sp>
      </p:grpSp>
      <p:grpSp>
        <p:nvGrpSpPr>
          <p:cNvPr id="198" name="Group 1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199" name="Group 14"/>
          <p:cNvGrpSpPr/>
          <p:nvPr/>
        </p:nvGrpSpPr>
        <p:grpSpPr>
          <a:xfrm>
            <a:off x="281520" y="3983400"/>
            <a:ext cx="3450960" cy="691200"/>
            <a:chOff x="281520" y="3983400"/>
            <a:chExt cx="3450960" cy="691200"/>
          </a:xfrm>
        </p:grpSpPr>
        <p:sp>
          <p:nvSpPr>
            <p:cNvPr id="200" name="CustomShape 15"/>
            <p:cNvSpPr/>
            <p:nvPr/>
          </p:nvSpPr>
          <p:spPr>
            <a:xfrm>
              <a:off x="281520" y="4008240"/>
              <a:ext cx="1464840" cy="66636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720" tIns="72720" rIns="53280" bIns="72720" anchor="ctr"/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es-CL" sz="1400" b="1" strike="noStrike" spc="-1">
                  <a:solidFill>
                    <a:srgbClr val="FFFFFF"/>
                  </a:solidFill>
                  <a:latin typeface="Calibri"/>
                </a:rPr>
                <a:t>Firma y Aprobación de Transacciones</a:t>
              </a:r>
              <a:endParaRPr lang="es-CL" sz="1400" b="0" strike="noStrike" spc="-1">
                <a:latin typeface="Arial"/>
              </a:endParaRPr>
            </a:p>
          </p:txBody>
        </p:sp>
        <p:sp>
          <p:nvSpPr>
            <p:cNvPr id="201" name="CustomShape 16"/>
            <p:cNvSpPr/>
            <p:nvPr/>
          </p:nvSpPr>
          <p:spPr>
            <a:xfrm rot="10777800">
              <a:off x="1833120" y="4154040"/>
              <a:ext cx="207720" cy="36288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17"/>
            <p:cNvSpPr/>
            <p:nvPr/>
          </p:nvSpPr>
          <p:spPr>
            <a:xfrm>
              <a:off x="2139120" y="3983400"/>
              <a:ext cx="1593360" cy="69120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7400" tIns="77400" rIns="57240" bIns="77760" anchor="ctr"/>
            <a:lstStyle/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lang="es-CL" sz="1500" b="1" strike="noStrike" spc="-1">
                  <a:solidFill>
                    <a:srgbClr val="FFFFFF"/>
                  </a:solidFill>
                  <a:latin typeface="Calibri"/>
                </a:rPr>
                <a:t>Recepción y Análisis de </a:t>
              </a:r>
              <a:r>
                <a:rPr lang="es-CL" sz="1400" b="1" strike="noStrike" spc="-1">
                  <a:solidFill>
                    <a:srgbClr val="FFFFFF"/>
                  </a:solidFill>
                  <a:latin typeface="Calibri"/>
                </a:rPr>
                <a:t>Rendición</a:t>
              </a:r>
              <a:endParaRPr lang="es-CL" sz="1400" b="0" strike="noStrike" spc="-1">
                <a:latin typeface="Arial"/>
              </a:endParaRPr>
            </a:p>
          </p:txBody>
        </p:sp>
      </p:grpSp>
      <p:grpSp>
        <p:nvGrpSpPr>
          <p:cNvPr id="203" name="Group 18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204" name="Group 19"/>
          <p:cNvGrpSpPr/>
          <p:nvPr/>
        </p:nvGrpSpPr>
        <p:grpSpPr>
          <a:xfrm>
            <a:off x="2333880" y="5218920"/>
            <a:ext cx="1373040" cy="826920"/>
            <a:chOff x="2333880" y="5218920"/>
            <a:chExt cx="1373040" cy="826920"/>
          </a:xfrm>
        </p:grpSpPr>
        <p:sp>
          <p:nvSpPr>
            <p:cNvPr id="205" name="CustomShape 20"/>
            <p:cNvSpPr/>
            <p:nvPr/>
          </p:nvSpPr>
          <p:spPr>
            <a:xfrm>
              <a:off x="2333880" y="5218920"/>
              <a:ext cx="1373040" cy="82368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6" name="CustomShape 21"/>
            <p:cNvSpPr/>
            <p:nvPr/>
          </p:nvSpPr>
          <p:spPr>
            <a:xfrm>
              <a:off x="2382120" y="5270400"/>
              <a:ext cx="1324800" cy="7754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680" tIns="49680" rIns="49680" bIns="49680" anchor="ctr"/>
            <a:lstStyle/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lang="es-CL" sz="1300" b="1" strike="noStrike" spc="-1">
                  <a:solidFill>
                    <a:srgbClr val="FFFFFF"/>
                  </a:solidFill>
                  <a:latin typeface="Calibri"/>
                </a:rPr>
                <a:t>Envío de Transacciones Observadas</a:t>
              </a:r>
              <a:endParaRPr lang="es-CL" sz="1300" b="0" strike="noStrike" spc="-1">
                <a:latin typeface="Arial"/>
              </a:endParaRPr>
            </a:p>
          </p:txBody>
        </p:sp>
      </p:grpSp>
      <p:grpSp>
        <p:nvGrpSpPr>
          <p:cNvPr id="207" name="Group 22"/>
          <p:cNvGrpSpPr/>
          <p:nvPr/>
        </p:nvGrpSpPr>
        <p:grpSpPr>
          <a:xfrm>
            <a:off x="2864160" y="4786920"/>
            <a:ext cx="340200" cy="369360"/>
            <a:chOff x="2864160" y="4786920"/>
            <a:chExt cx="340200" cy="369360"/>
          </a:xfrm>
        </p:grpSpPr>
        <p:sp>
          <p:nvSpPr>
            <p:cNvPr id="208" name="CustomShape 23"/>
            <p:cNvSpPr/>
            <p:nvPr/>
          </p:nvSpPr>
          <p:spPr>
            <a:xfrm rot="5398800">
              <a:off x="2849400" y="4801320"/>
              <a:ext cx="369360" cy="340200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9" name="CustomShape 24"/>
            <p:cNvSpPr/>
            <p:nvPr/>
          </p:nvSpPr>
          <p:spPr>
            <a:xfrm rot="21598800">
              <a:off x="2931840" y="4786560"/>
              <a:ext cx="204120" cy="267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0" name="Group 25"/>
          <p:cNvGrpSpPr/>
          <p:nvPr/>
        </p:nvGrpSpPr>
        <p:grpSpPr>
          <a:xfrm>
            <a:off x="4456800" y="5218920"/>
            <a:ext cx="1751760" cy="826920"/>
            <a:chOff x="4456800" y="5218920"/>
            <a:chExt cx="1751760" cy="826920"/>
          </a:xfrm>
        </p:grpSpPr>
        <p:sp>
          <p:nvSpPr>
            <p:cNvPr id="211" name="CustomShape 26"/>
            <p:cNvSpPr/>
            <p:nvPr/>
          </p:nvSpPr>
          <p:spPr>
            <a:xfrm>
              <a:off x="4456800" y="5218920"/>
              <a:ext cx="1751760" cy="82368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2" name="CustomShape 27"/>
            <p:cNvSpPr/>
            <p:nvPr/>
          </p:nvSpPr>
          <p:spPr>
            <a:xfrm>
              <a:off x="4518360" y="5270400"/>
              <a:ext cx="1689840" cy="7754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680" tIns="49680" rIns="49680" bIns="49680" anchor="ctr"/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es-CL" sz="1200" b="1" strike="noStrike" spc="-1">
                  <a:solidFill>
                    <a:srgbClr val="FFFFFF"/>
                  </a:solidFill>
                  <a:latin typeface="Calibri"/>
                </a:rPr>
                <a:t>Regularización de  Transacciones Observadas</a:t>
              </a:r>
              <a:endParaRPr lang="es-CL" sz="1200" b="0" strike="noStrike" spc="-1">
                <a:latin typeface="Arial"/>
              </a:endParaRPr>
            </a:p>
          </p:txBody>
        </p:sp>
      </p:grpSp>
      <p:grpSp>
        <p:nvGrpSpPr>
          <p:cNvPr id="213" name="Group 28"/>
          <p:cNvGrpSpPr/>
          <p:nvPr/>
        </p:nvGrpSpPr>
        <p:grpSpPr>
          <a:xfrm>
            <a:off x="4642200" y="1733760"/>
            <a:ext cx="1994400" cy="873720"/>
            <a:chOff x="4642200" y="1733760"/>
            <a:chExt cx="1994400" cy="873720"/>
          </a:xfrm>
        </p:grpSpPr>
        <p:sp>
          <p:nvSpPr>
            <p:cNvPr id="214" name="CustomShape 29"/>
            <p:cNvSpPr/>
            <p:nvPr/>
          </p:nvSpPr>
          <p:spPr>
            <a:xfrm>
              <a:off x="4642200" y="1733760"/>
              <a:ext cx="1994400" cy="844200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5" name="CustomShape 30"/>
            <p:cNvSpPr/>
            <p:nvPr/>
          </p:nvSpPr>
          <p:spPr>
            <a:xfrm>
              <a:off x="4712400" y="1812960"/>
              <a:ext cx="1924200" cy="7945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680" tIns="49680" rIns="49680" bIns="49680" anchor="ctr"/>
            <a:lstStyle/>
            <a:p>
              <a:pPr>
                <a:lnSpc>
                  <a:spcPct val="100000"/>
                </a:lnSpc>
              </a:pPr>
              <a:r>
                <a:rPr lang="es-CL" sz="1400" b="1" strike="noStrike" spc="-1">
                  <a:solidFill>
                    <a:srgbClr val="FFFFFF"/>
                  </a:solidFill>
                  <a:latin typeface="Calibri"/>
                </a:rPr>
                <a:t>Validación de Transferencias Recibidas</a:t>
              </a:r>
              <a:endParaRPr lang="es-CL" sz="1400" b="0" strike="noStrike" spc="-1">
                <a:latin typeface="Arial"/>
              </a:endParaRPr>
            </a:p>
          </p:txBody>
        </p:sp>
      </p:grpSp>
      <p:sp>
        <p:nvSpPr>
          <p:cNvPr id="216" name="Line 31"/>
          <p:cNvSpPr/>
          <p:nvPr/>
        </p:nvSpPr>
        <p:spPr>
          <a:xfrm>
            <a:off x="4195440" y="877320"/>
            <a:ext cx="11520" cy="5551200"/>
          </a:xfrm>
          <a:prstGeom prst="line">
            <a:avLst/>
          </a:prstGeom>
          <a:ln>
            <a:custDash>
              <a:ds d="400000" sp="300000"/>
            </a:custDash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7" name="CustomShape 32"/>
          <p:cNvSpPr/>
          <p:nvPr/>
        </p:nvSpPr>
        <p:spPr>
          <a:xfrm>
            <a:off x="3876840" y="4241160"/>
            <a:ext cx="714600" cy="2728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8" name="CustomShape 33"/>
          <p:cNvSpPr/>
          <p:nvPr/>
        </p:nvSpPr>
        <p:spPr>
          <a:xfrm>
            <a:off x="454320" y="1116720"/>
            <a:ext cx="2589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1800" b="1" strike="noStrike" spc="-1">
                <a:solidFill>
                  <a:srgbClr val="000000"/>
                </a:solidFill>
                <a:latin typeface="Calibri"/>
              </a:rPr>
              <a:t>Procesos del Otorgante</a:t>
            </a:r>
            <a:endParaRPr lang="es-CL" sz="1800" b="0" strike="noStrike" spc="-1">
              <a:latin typeface="Arial"/>
            </a:endParaRPr>
          </a:p>
        </p:txBody>
      </p:sp>
      <p:sp>
        <p:nvSpPr>
          <p:cNvPr id="219" name="CustomShape 34"/>
          <p:cNvSpPr/>
          <p:nvPr/>
        </p:nvSpPr>
        <p:spPr>
          <a:xfrm>
            <a:off x="4409280" y="1078560"/>
            <a:ext cx="2589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CL" sz="1800" b="1" strike="noStrike" spc="-1">
                <a:solidFill>
                  <a:srgbClr val="000000"/>
                </a:solidFill>
                <a:latin typeface="Calibri"/>
              </a:rPr>
              <a:t>Procesos del Ejecutor</a:t>
            </a:r>
            <a:endParaRPr lang="es-CL" sz="1800" b="0" strike="noStrike" spc="-1">
              <a:latin typeface="Arial"/>
            </a:endParaRPr>
          </a:p>
        </p:txBody>
      </p:sp>
      <p:grpSp>
        <p:nvGrpSpPr>
          <p:cNvPr id="220" name="Group 35"/>
          <p:cNvGrpSpPr/>
          <p:nvPr/>
        </p:nvGrpSpPr>
        <p:grpSpPr>
          <a:xfrm>
            <a:off x="4061520" y="5429520"/>
            <a:ext cx="290880" cy="340200"/>
            <a:chOff x="4061520" y="5429520"/>
            <a:chExt cx="290880" cy="340200"/>
          </a:xfrm>
        </p:grpSpPr>
        <p:sp>
          <p:nvSpPr>
            <p:cNvPr id="221" name="CustomShape 36"/>
            <p:cNvSpPr/>
            <p:nvPr/>
          </p:nvSpPr>
          <p:spPr>
            <a:xfrm>
              <a:off x="4061520" y="5429520"/>
              <a:ext cx="290880" cy="340200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22" name="CustomShape 37"/>
            <p:cNvSpPr/>
            <p:nvPr/>
          </p:nvSpPr>
          <p:spPr>
            <a:xfrm>
              <a:off x="4061520" y="5497920"/>
              <a:ext cx="203400" cy="204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3" name="Group 38"/>
          <p:cNvGrpSpPr/>
          <p:nvPr/>
        </p:nvGrpSpPr>
        <p:grpSpPr>
          <a:xfrm>
            <a:off x="6302520" y="5230440"/>
            <a:ext cx="1373040" cy="826920"/>
            <a:chOff x="6302520" y="5230440"/>
            <a:chExt cx="1373040" cy="826920"/>
          </a:xfrm>
        </p:grpSpPr>
        <p:sp>
          <p:nvSpPr>
            <p:cNvPr id="224" name="CustomShape 39"/>
            <p:cNvSpPr/>
            <p:nvPr/>
          </p:nvSpPr>
          <p:spPr>
            <a:xfrm>
              <a:off x="6302520" y="5230440"/>
              <a:ext cx="1373040" cy="823680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25" name="CustomShape 40"/>
            <p:cNvSpPr/>
            <p:nvPr/>
          </p:nvSpPr>
          <p:spPr>
            <a:xfrm>
              <a:off x="6350760" y="5281920"/>
              <a:ext cx="1324800" cy="7754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680" tIns="49680" rIns="49680" bIns="49680" anchor="ctr"/>
            <a:lstStyle/>
            <a:p>
              <a:pPr>
                <a:lnSpc>
                  <a:spcPct val="100000"/>
                </a:lnSpc>
              </a:pPr>
              <a:r>
                <a:rPr lang="es-CL" sz="1200" b="1" strike="noStrike" spc="-1">
                  <a:solidFill>
                    <a:srgbClr val="FFFFFF"/>
                  </a:solidFill>
                  <a:latin typeface="Calibri"/>
                </a:rPr>
                <a:t>Rendición de Cierre del Ejecutor</a:t>
              </a:r>
              <a:endParaRPr lang="es-CL" sz="1200" b="0" strike="noStrike" spc="-1">
                <a:latin typeface="Arial"/>
              </a:endParaRPr>
            </a:p>
          </p:txBody>
        </p:sp>
      </p:grpSp>
      <p:pic>
        <p:nvPicPr>
          <p:cNvPr id="226" name="Imagen 40"/>
          <p:cNvPicPr/>
          <p:nvPr/>
        </p:nvPicPr>
        <p:blipFill>
          <a:blip r:embed="rId3"/>
          <a:srcRect l="27636" t="22425" r="63234" b="60693"/>
          <a:stretch/>
        </p:blipFill>
        <p:spPr>
          <a:xfrm>
            <a:off x="8421120" y="2778840"/>
            <a:ext cx="211680" cy="220320"/>
          </a:xfrm>
          <a:prstGeom prst="rect">
            <a:avLst/>
          </a:prstGeom>
          <a:ln>
            <a:noFill/>
          </a:ln>
        </p:spPr>
      </p:pic>
      <p:pic>
        <p:nvPicPr>
          <p:cNvPr id="227" name="Imagen 41"/>
          <p:cNvPicPr/>
          <p:nvPr/>
        </p:nvPicPr>
        <p:blipFill>
          <a:blip r:embed="rId3"/>
          <a:srcRect l="27636" t="22425" r="63234" b="60693"/>
          <a:stretch/>
        </p:blipFill>
        <p:spPr>
          <a:xfrm>
            <a:off x="8421120" y="4110480"/>
            <a:ext cx="211680" cy="220320"/>
          </a:xfrm>
          <a:prstGeom prst="rect">
            <a:avLst/>
          </a:prstGeom>
          <a:ln>
            <a:noFill/>
          </a:ln>
        </p:spPr>
      </p:pic>
      <p:pic>
        <p:nvPicPr>
          <p:cNvPr id="228" name="Imagen 43"/>
          <p:cNvPicPr/>
          <p:nvPr/>
        </p:nvPicPr>
        <p:blipFill>
          <a:blip r:embed="rId3"/>
          <a:srcRect l="27636" t="22425" r="63234" b="60693"/>
          <a:stretch/>
        </p:blipFill>
        <p:spPr>
          <a:xfrm>
            <a:off x="1481400" y="4042800"/>
            <a:ext cx="211680" cy="220320"/>
          </a:xfrm>
          <a:prstGeom prst="rect">
            <a:avLst/>
          </a:prstGeom>
          <a:ln>
            <a:noFill/>
          </a:ln>
        </p:spPr>
      </p:pic>
      <p:grpSp>
        <p:nvGrpSpPr>
          <p:cNvPr id="229" name="Group 41"/>
          <p:cNvGrpSpPr/>
          <p:nvPr/>
        </p:nvGrpSpPr>
        <p:grpSpPr>
          <a:xfrm>
            <a:off x="630000" y="5244840"/>
            <a:ext cx="1373040" cy="826560"/>
            <a:chOff x="630000" y="5244840"/>
            <a:chExt cx="1373040" cy="826560"/>
          </a:xfrm>
        </p:grpSpPr>
        <p:sp>
          <p:nvSpPr>
            <p:cNvPr id="230" name="CustomShape 42"/>
            <p:cNvSpPr/>
            <p:nvPr/>
          </p:nvSpPr>
          <p:spPr>
            <a:xfrm>
              <a:off x="630000" y="5244840"/>
              <a:ext cx="1373040" cy="82368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31" name="CustomShape 43"/>
            <p:cNvSpPr/>
            <p:nvPr/>
          </p:nvSpPr>
          <p:spPr>
            <a:xfrm>
              <a:off x="678240" y="5295960"/>
              <a:ext cx="1324800" cy="7754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680" tIns="49680" rIns="49680" bIns="49680" anchor="ctr"/>
            <a:lstStyle/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lang="es-CL" sz="1300" b="1" strike="noStrike" spc="-1">
                  <a:solidFill>
                    <a:srgbClr val="FFFFFF"/>
                  </a:solidFill>
                  <a:latin typeface="Calibri"/>
                </a:rPr>
                <a:t>Reportes para Otorgante</a:t>
              </a:r>
              <a:endParaRPr lang="es-CL" sz="1300" b="0" strike="noStrike" spc="-1">
                <a:latin typeface="Arial"/>
              </a:endParaRPr>
            </a:p>
          </p:txBody>
        </p:sp>
      </p:grpSp>
      <p:grpSp>
        <p:nvGrpSpPr>
          <p:cNvPr id="232" name="Group 44"/>
          <p:cNvGrpSpPr/>
          <p:nvPr/>
        </p:nvGrpSpPr>
        <p:grpSpPr>
          <a:xfrm>
            <a:off x="7769520" y="5218920"/>
            <a:ext cx="1190880" cy="826920"/>
            <a:chOff x="7769520" y="5218920"/>
            <a:chExt cx="1190880" cy="826920"/>
          </a:xfrm>
        </p:grpSpPr>
        <p:sp>
          <p:nvSpPr>
            <p:cNvPr id="233" name="CustomShape 45"/>
            <p:cNvSpPr/>
            <p:nvPr/>
          </p:nvSpPr>
          <p:spPr>
            <a:xfrm>
              <a:off x="7769520" y="5218920"/>
              <a:ext cx="1190880" cy="823680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34" name="CustomShape 46"/>
            <p:cNvSpPr/>
            <p:nvPr/>
          </p:nvSpPr>
          <p:spPr>
            <a:xfrm>
              <a:off x="7811280" y="5270400"/>
              <a:ext cx="1149120" cy="7754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680" tIns="49680" rIns="49680" bIns="49680" anchor="ctr"/>
            <a:lstStyle/>
            <a:p>
              <a:pPr>
                <a:lnSpc>
                  <a:spcPct val="100000"/>
                </a:lnSpc>
              </a:pPr>
              <a:r>
                <a:rPr lang="es-CL" sz="1200" b="1" strike="noStrike" spc="-1">
                  <a:solidFill>
                    <a:srgbClr val="FFFFFF"/>
                  </a:solidFill>
                  <a:latin typeface="Calibri"/>
                </a:rPr>
                <a:t>Reportes para Ejecutor</a:t>
              </a:r>
              <a:endParaRPr lang="es-CL" sz="1200" b="0" strike="noStrike" spc="-1">
                <a:latin typeface="Arial"/>
              </a:endParaRPr>
            </a:p>
          </p:txBody>
        </p:sp>
      </p:grpSp>
      <p:pic>
        <p:nvPicPr>
          <p:cNvPr id="235" name="Imagen 50"/>
          <p:cNvPicPr/>
          <p:nvPr/>
        </p:nvPicPr>
        <p:blipFill>
          <a:blip r:embed="rId3"/>
          <a:srcRect l="27636" t="22425" r="63234" b="60693"/>
          <a:stretch/>
        </p:blipFill>
        <p:spPr>
          <a:xfrm>
            <a:off x="8681040" y="5295960"/>
            <a:ext cx="211680" cy="220320"/>
          </a:xfrm>
          <a:prstGeom prst="rect">
            <a:avLst/>
          </a:prstGeom>
          <a:ln>
            <a:noFill/>
          </a:ln>
        </p:spPr>
      </p:pic>
      <p:pic>
        <p:nvPicPr>
          <p:cNvPr id="236" name="Imagen 51"/>
          <p:cNvPicPr/>
          <p:nvPr/>
        </p:nvPicPr>
        <p:blipFill>
          <a:blip r:embed="rId3"/>
          <a:srcRect l="27636" t="22425" r="63234" b="60693"/>
          <a:stretch/>
        </p:blipFill>
        <p:spPr>
          <a:xfrm>
            <a:off x="1759680" y="5301720"/>
            <a:ext cx="211680" cy="220320"/>
          </a:xfrm>
          <a:prstGeom prst="rect">
            <a:avLst/>
          </a:prstGeom>
          <a:ln>
            <a:noFill/>
          </a:ln>
        </p:spPr>
      </p:pic>
      <p:pic>
        <p:nvPicPr>
          <p:cNvPr id="237" name="Imagen 52"/>
          <p:cNvPicPr/>
          <p:nvPr/>
        </p:nvPicPr>
        <p:blipFill>
          <a:blip r:embed="rId4"/>
          <a:srcRect l="51199" t="15346" r="39394" b="57564"/>
          <a:stretch/>
        </p:blipFill>
        <p:spPr>
          <a:xfrm>
            <a:off x="7399440" y="5258880"/>
            <a:ext cx="219240" cy="355320"/>
          </a:xfrm>
          <a:prstGeom prst="rect">
            <a:avLst/>
          </a:prstGeom>
          <a:ln>
            <a:noFill/>
          </a:ln>
        </p:spPr>
      </p:pic>
      <p:pic>
        <p:nvPicPr>
          <p:cNvPr id="238" name="Imagen 53"/>
          <p:cNvPicPr/>
          <p:nvPr/>
        </p:nvPicPr>
        <p:blipFill>
          <a:blip r:embed="rId4"/>
          <a:srcRect l="51199" t="15346" r="39394" b="57564"/>
          <a:stretch/>
        </p:blipFill>
        <p:spPr>
          <a:xfrm>
            <a:off x="5937120" y="5292720"/>
            <a:ext cx="219240" cy="355320"/>
          </a:xfrm>
          <a:prstGeom prst="rect">
            <a:avLst/>
          </a:prstGeom>
          <a:ln>
            <a:noFill/>
          </a:ln>
        </p:spPr>
      </p:pic>
      <p:pic>
        <p:nvPicPr>
          <p:cNvPr id="239" name="Imagen 54"/>
          <p:cNvPicPr/>
          <p:nvPr/>
        </p:nvPicPr>
        <p:blipFill>
          <a:blip r:embed="rId5"/>
          <a:srcRect l="42031" t="14814" r="38467" b="32259"/>
          <a:stretch/>
        </p:blipFill>
        <p:spPr>
          <a:xfrm>
            <a:off x="3570840" y="817920"/>
            <a:ext cx="490320" cy="748800"/>
          </a:xfrm>
          <a:prstGeom prst="rect">
            <a:avLst/>
          </a:prstGeom>
          <a:ln>
            <a:noFill/>
          </a:ln>
        </p:spPr>
      </p:pic>
      <p:pic>
        <p:nvPicPr>
          <p:cNvPr id="240" name="Imagen 55"/>
          <p:cNvPicPr/>
          <p:nvPr/>
        </p:nvPicPr>
        <p:blipFill>
          <a:blip r:embed="rId6"/>
          <a:srcRect l="34856" t="11972" r="35598" b="29337"/>
          <a:stretch/>
        </p:blipFill>
        <p:spPr>
          <a:xfrm flipH="1">
            <a:off x="6709680" y="847440"/>
            <a:ext cx="689400" cy="770400"/>
          </a:xfrm>
          <a:prstGeom prst="rect">
            <a:avLst/>
          </a:prstGeom>
          <a:ln>
            <a:noFill/>
          </a:ln>
        </p:spPr>
      </p:pic>
      <p:pic>
        <p:nvPicPr>
          <p:cNvPr id="241" name="Imagen 56"/>
          <p:cNvPicPr/>
          <p:nvPr/>
        </p:nvPicPr>
        <p:blipFill>
          <a:blip r:embed="rId3"/>
          <a:srcRect l="27636" t="22425" r="63234" b="60693"/>
          <a:stretch/>
        </p:blipFill>
        <p:spPr>
          <a:xfrm>
            <a:off x="6424200" y="4131000"/>
            <a:ext cx="211680" cy="220320"/>
          </a:xfrm>
          <a:prstGeom prst="rect">
            <a:avLst/>
          </a:prstGeom>
          <a:ln>
            <a:noFill/>
          </a:ln>
        </p:spPr>
      </p:pic>
      <p:sp>
        <p:nvSpPr>
          <p:cNvPr id="242" name="CustomShape 47"/>
          <p:cNvSpPr/>
          <p:nvPr/>
        </p:nvSpPr>
        <p:spPr>
          <a:xfrm>
            <a:off x="3867120" y="1966680"/>
            <a:ext cx="714600" cy="2728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3" name="CustomShape 48"/>
          <p:cNvSpPr/>
          <p:nvPr/>
        </p:nvSpPr>
        <p:spPr>
          <a:xfrm rot="5400000">
            <a:off x="7383600" y="2008440"/>
            <a:ext cx="470520" cy="5230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4" name="CustomShape 49"/>
          <p:cNvSpPr/>
          <p:nvPr/>
        </p:nvSpPr>
        <p:spPr>
          <a:xfrm>
            <a:off x="285840" y="274680"/>
            <a:ext cx="7457760" cy="61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es-CL" sz="2000" b="1" strike="noStrike" spc="-1">
                <a:solidFill>
                  <a:srgbClr val="000000"/>
                </a:solidFill>
                <a:latin typeface="Arial"/>
              </a:rPr>
              <a:t>4. SISREC – Procesos soportados</a:t>
            </a:r>
            <a:r>
              <a:rPr lang="es-CL" sz="2000" b="0" strike="noStrike" spc="-1">
                <a:solidFill>
                  <a:srgbClr val="000000"/>
                </a:solidFill>
                <a:latin typeface="Arial"/>
              </a:rPr>
              <a:t>	</a:t>
            </a:r>
            <a:endParaRPr lang="es-CL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285840" y="274680"/>
            <a:ext cx="7457760" cy="614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2000" b="1" spc="-1" dirty="0">
                <a:solidFill>
                  <a:srgbClr val="000000"/>
                </a:solidFill>
              </a:rPr>
              <a:t>SISREC - Entidades y Roles de sistema </a:t>
            </a: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	</a:t>
            </a:r>
            <a:endParaRPr lang="es-E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5840" y="888840"/>
            <a:ext cx="8704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Si un usuario tiene asignado más de un rol, al ingresar al sistema, debe seleccionar el rol con el cual va a trabajar.</a:t>
            </a:r>
            <a:endParaRPr lang="es-CL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39" y="1570960"/>
            <a:ext cx="8601307" cy="21825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661" y="5270005"/>
            <a:ext cx="3161905" cy="961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CuadroTexto 11"/>
          <p:cNvSpPr txBox="1"/>
          <p:nvPr/>
        </p:nvSpPr>
        <p:spPr>
          <a:xfrm>
            <a:off x="285839" y="4183415"/>
            <a:ext cx="8704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Una vez </a:t>
            </a:r>
            <a:r>
              <a:rPr lang="es-ES_tradnl" sz="1600" dirty="0" err="1" smtClean="0"/>
              <a:t>logeado</a:t>
            </a:r>
            <a:r>
              <a:rPr lang="es-ES_tradnl" sz="1600" dirty="0" smtClean="0"/>
              <a:t> en el sistema, el usuario aparece en la esquina superior derecha del navegador, indicando su nombre y rol actual.</a:t>
            </a:r>
            <a:endParaRPr lang="es-CL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2"/>
          <p:cNvSpPr/>
          <p:nvPr/>
        </p:nvSpPr>
        <p:spPr>
          <a:xfrm>
            <a:off x="285840" y="274680"/>
            <a:ext cx="7457760" cy="61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es-CL" sz="2000" b="1" strike="noStrike" spc="-1" dirty="0" smtClean="0">
                <a:solidFill>
                  <a:srgbClr val="000000"/>
                </a:solidFill>
                <a:latin typeface="Arial"/>
              </a:rPr>
              <a:t>SISREC </a:t>
            </a:r>
            <a:r>
              <a:rPr lang="es-CL" sz="2000" b="1" strike="noStrike" spc="-1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s-CL" sz="2000" b="1" strike="noStrike" spc="-1" dirty="0" smtClean="0">
                <a:solidFill>
                  <a:srgbClr val="000000"/>
                </a:solidFill>
                <a:latin typeface="Arial"/>
              </a:rPr>
              <a:t>Firmador de escritorio</a:t>
            </a:r>
            <a:endParaRPr lang="es-CL" sz="2000" b="0" strike="noStrike" spc="-1" dirty="0"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40" y="2060084"/>
            <a:ext cx="8549935" cy="44920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uadroTexto 4"/>
          <p:cNvSpPr txBox="1"/>
          <p:nvPr/>
        </p:nvSpPr>
        <p:spPr>
          <a:xfrm>
            <a:off x="285840" y="816922"/>
            <a:ext cx="8704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Requisitos: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Driver de </a:t>
            </a:r>
            <a:r>
              <a:rPr lang="es-ES_tradnl" sz="1600" dirty="0" err="1" smtClean="0"/>
              <a:t>token</a:t>
            </a:r>
            <a:endParaRPr lang="es-ES_tradnl" sz="16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Java 1.8 o superior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1600" dirty="0" smtClean="0"/>
              <a:t>Salida a internet por HTTPS (puerto 443)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8261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285840" y="274680"/>
            <a:ext cx="7457760" cy="614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2000" b="1" spc="-1" dirty="0">
                <a:solidFill>
                  <a:srgbClr val="000000"/>
                </a:solidFill>
              </a:rPr>
              <a:t>SISREC - Entidades y Roles de sistema </a:t>
            </a: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	</a:t>
            </a:r>
            <a:endParaRPr lang="es-E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5840" y="1042950"/>
            <a:ext cx="8704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2000" dirty="0" smtClean="0"/>
              <a:t>Usuario: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2000" dirty="0" smtClean="0"/>
              <a:t>ADMINE_X  </a:t>
            </a:r>
            <a:r>
              <a:rPr lang="es-ES_tradnl" sz="2000" dirty="0" smtClean="0">
                <a:sym typeface="Wingdings" panose="05000000000000000000" pitchFamily="2" charset="2"/>
              </a:rPr>
              <a:t> ADMINISTRADOR_ENTIDAD – Entidad ejecutor X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2000" dirty="0" smtClean="0"/>
              <a:t>ADMINO_X  </a:t>
            </a:r>
            <a:r>
              <a:rPr lang="es-ES_tradnl" sz="2000" dirty="0" smtClean="0">
                <a:sym typeface="Wingdings" panose="05000000000000000000" pitchFamily="2" charset="2"/>
              </a:rPr>
              <a:t> ADMINISTRADOR_ENTIDAD – Entidad otorgante 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_tradnl" sz="20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2000" dirty="0" err="1" smtClean="0">
                <a:sym typeface="Wingdings" panose="05000000000000000000" pitchFamily="2" charset="2"/>
              </a:rPr>
              <a:t>Password</a:t>
            </a:r>
            <a:r>
              <a:rPr lang="es-ES_tradnl" sz="2000" dirty="0" smtClean="0">
                <a:sym typeface="Wingdings" panose="05000000000000000000" pitchFamily="2" charset="2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2000" dirty="0">
                <a:sym typeface="Wingdings" panose="05000000000000000000" pitchFamily="2" charset="2"/>
              </a:rPr>
              <a:t>d</a:t>
            </a:r>
            <a:r>
              <a:rPr lang="es-ES_tradnl" sz="2000" dirty="0" smtClean="0">
                <a:sym typeface="Wingdings" panose="05000000000000000000" pitchFamily="2" charset="2"/>
              </a:rPr>
              <a:t>emosisrec1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ES_tradnl" sz="20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2000" dirty="0" smtClean="0">
                <a:sym typeface="Wingdings" panose="05000000000000000000" pitchFamily="2" charset="2"/>
              </a:rPr>
              <a:t>Ejercicio 1: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2000" dirty="0" smtClean="0">
                <a:sym typeface="Wingdings" panose="05000000000000000000" pitchFamily="2" charset="2"/>
              </a:rPr>
              <a:t>Crear 3 usuarios y asignar los roles de ejecutor (1 rol por usuario)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_tradnl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sz="2000" dirty="0" smtClean="0"/>
              <a:t>Ejercicio 2: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_tradnl" sz="2000" dirty="0" smtClean="0"/>
              <a:t>Crear 2 usuarios y asignar los roles de otorgante (1 rol por usuario)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8913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3783</TotalTime>
  <Words>479</Words>
  <Application>Microsoft Office PowerPoint</Application>
  <PresentationFormat>Presentación en pantalla (4:3)</PresentationFormat>
  <Paragraphs>96</Paragraphs>
  <Slides>13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Contraloria General de la Republica Chilena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Cristina Andrea Valdés Vargas</dc:creator>
  <dc:description/>
  <cp:lastModifiedBy>SUSAN GALVEZ HORTA</cp:lastModifiedBy>
  <cp:revision>564</cp:revision>
  <cp:lastPrinted>2017-01-09T14:49:42Z</cp:lastPrinted>
  <dcterms:created xsi:type="dcterms:W3CDTF">2016-10-28T12:22:03Z</dcterms:created>
  <dcterms:modified xsi:type="dcterms:W3CDTF">2019-03-29T15:46:27Z</dcterms:modified>
  <dc:language>es-CL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Contraloria General de la Republica Chilena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